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2" r:id="rId3"/>
    <p:sldId id="663" r:id="rId5"/>
    <p:sldId id="687" r:id="rId6"/>
    <p:sldId id="641" r:id="rId7"/>
    <p:sldId id="640" r:id="rId8"/>
    <p:sldId id="639" r:id="rId9"/>
    <p:sldId id="665" r:id="rId10"/>
    <p:sldId id="638" r:id="rId11"/>
    <p:sldId id="666" r:id="rId12"/>
    <p:sldId id="667" r:id="rId13"/>
    <p:sldId id="668" r:id="rId14"/>
    <p:sldId id="669" r:id="rId15"/>
    <p:sldId id="670" r:id="rId16"/>
    <p:sldId id="671" r:id="rId17"/>
    <p:sldId id="672" r:id="rId18"/>
    <p:sldId id="673" r:id="rId19"/>
    <p:sldId id="674" r:id="rId20"/>
    <p:sldId id="675" r:id="rId21"/>
    <p:sldId id="676" r:id="rId22"/>
    <p:sldId id="677" r:id="rId23"/>
    <p:sldId id="678" r:id="rId24"/>
    <p:sldId id="679" r:id="rId25"/>
    <p:sldId id="304" r:id="rId26"/>
    <p:sldId id="686" r:id="rId27"/>
    <p:sldId id="685" r:id="rId2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王聪晓" initials="王聪晓" lastIdx="1" clrIdx="0"/>
  <p:cmAuthor id="2" name="Administrat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8B42"/>
    <a:srgbClr val="3333FF"/>
    <a:srgbClr val="3333CC"/>
    <a:srgbClr val="FFF3CB"/>
    <a:srgbClr val="A8793C"/>
    <a:srgbClr val="D759A0"/>
    <a:srgbClr val="ED6C1F"/>
    <a:srgbClr val="FF790D"/>
    <a:srgbClr val="D56000"/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94660"/>
  </p:normalViewPr>
  <p:slideViewPr>
    <p:cSldViewPr snapToGrid="0">
      <p:cViewPr>
        <p:scale>
          <a:sx n="79" d="100"/>
          <a:sy n="79" d="100"/>
        </p:scale>
        <p:origin x="58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commentAuthors" Target="commentAuthors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wmf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A343D3-D660-4468-8F25-2228BEA07F3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/>
        <p:txBody>
          <a:bodyPr wrap="square" lIns="91440" tIns="45720" rIns="91440" bIns="45720" anchor="t" anchorCtr="0"/>
          <a:p>
            <a:pPr lvl="0"/>
            <a:endParaRPr lang="zh-CN" altLang="en-US" dirty="0"/>
          </a:p>
        </p:txBody>
      </p:sp>
      <p:sp>
        <p:nvSpPr>
          <p:cNvPr id="2560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anchor="b" anchorCtr="0"/>
          <a:p>
            <a:pPr lvl="0" algn="r" eaLnBrk="1" hangingPunct="1">
              <a:buNone/>
            </a:pPr>
            <a:fld id="{9A0DB2DC-4C9A-4742-B13C-FB6460FD3503}" type="slidenum">
              <a:rPr lang="en-US" altLang="en-US" sz="1200" dirty="0"/>
            </a:fld>
            <a:endParaRPr lang="en-US" altLang="en-US" sz="1200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C6F86C-EDCB-4103-B809-120CC145DE6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>
  <p:cSld name="标题，一项大型内容和两项小型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2167" y="609600"/>
            <a:ext cx="11387667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402168" y="1905001"/>
            <a:ext cx="5592233" cy="419417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 hasCustomPrompt="1"/>
          </p:nvPr>
        </p:nvSpPr>
        <p:spPr>
          <a:xfrm>
            <a:off x="6197601" y="1905000"/>
            <a:ext cx="5592233" cy="20208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 hasCustomPrompt="1"/>
          </p:nvPr>
        </p:nvSpPr>
        <p:spPr>
          <a:xfrm>
            <a:off x="6197601" y="4078289"/>
            <a:ext cx="5592233" cy="202088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>
          <a:xfrm>
            <a:off x="402167" y="6245225"/>
            <a:ext cx="3052233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>
          <a:xfrm>
            <a:off x="8737601" y="6245225"/>
            <a:ext cx="3052233" cy="476250"/>
          </a:xfrm>
        </p:spPr>
        <p:txBody>
          <a:bodyPr/>
          <a:lstStyle>
            <a:lvl1pPr>
              <a:defRPr/>
            </a:lvl1pPr>
          </a:lstStyle>
          <a:p>
            <a:fld id="{A486C23F-00A9-4A78-A387-0467FD9C7949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>
  <p:cSld name="标题和四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sz="quarter"/>
          </p:nvPr>
        </p:nvSpPr>
        <p:spPr>
          <a:xfrm>
            <a:off x="402167" y="609600"/>
            <a:ext cx="11387667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" hasCustomPrompt="1"/>
          </p:nvPr>
        </p:nvSpPr>
        <p:spPr>
          <a:xfrm>
            <a:off x="402168" y="1905000"/>
            <a:ext cx="5592233" cy="20208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2" hasCustomPrompt="1"/>
          </p:nvPr>
        </p:nvSpPr>
        <p:spPr>
          <a:xfrm>
            <a:off x="6197601" y="1905000"/>
            <a:ext cx="5592233" cy="20208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内容占位符 4"/>
          <p:cNvSpPr>
            <a:spLocks noGrp="1"/>
          </p:cNvSpPr>
          <p:nvPr>
            <p:ph sz="quarter" idx="3" hasCustomPrompt="1"/>
          </p:nvPr>
        </p:nvSpPr>
        <p:spPr>
          <a:xfrm>
            <a:off x="402168" y="4078289"/>
            <a:ext cx="5592233" cy="202088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97601" y="4078289"/>
            <a:ext cx="5592233" cy="202088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02167" y="6245225"/>
            <a:ext cx="3052233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</p:spPr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37601" y="6245225"/>
            <a:ext cx="3052233" cy="476250"/>
          </a:xfrm>
        </p:spPr>
        <p:txBody>
          <a:bodyPr/>
          <a:lstStyle>
            <a:lvl1pPr>
              <a:defRPr/>
            </a:lvl1pPr>
          </a:lstStyle>
          <a:p>
            <a:fld id="{1F727E3C-D5EC-4584-A6DB-C79A9AD3989A}" type="slidenum">
              <a:rPr lang="zh-CN" altLang="en-US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showMasterSp="0">
  <p:cSld name="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1826684" y="301625"/>
            <a:ext cx="9751483" cy="5640388"/>
          </a:xfrm>
        </p:spPr>
        <p:txBody>
          <a:bodyPr/>
          <a:lstStyle/>
          <a:p>
            <a:pPr lvl="0" fontAlgn="base"/>
            <a:r>
              <a:rPr lang="zh-CN" altLang="en-US" strike="noStrike" noProof="1" smtClean="0"/>
              <a:t>单击此处编辑母版文本样式</a:t>
            </a:r>
            <a:endParaRPr lang="zh-CN" altLang="en-US" strike="noStrike" noProof="1" smtClean="0"/>
          </a:p>
          <a:p>
            <a:pPr lvl="1" fontAlgn="base"/>
            <a:r>
              <a:rPr lang="zh-CN" altLang="en-US" strike="noStrike" noProof="1" smtClean="0"/>
              <a:t>第二级</a:t>
            </a:r>
            <a:endParaRPr lang="zh-CN" altLang="en-US" strike="noStrike" noProof="1" smtClean="0"/>
          </a:p>
          <a:p>
            <a:pPr lvl="2" fontAlgn="base"/>
            <a:r>
              <a:rPr lang="zh-CN" altLang="en-US" strike="noStrike" noProof="1" smtClean="0"/>
              <a:t>第三级</a:t>
            </a:r>
            <a:endParaRPr lang="zh-CN" altLang="en-US" strike="noStrike" noProof="1" smtClean="0"/>
          </a:p>
          <a:p>
            <a:pPr lvl="3" fontAlgn="base"/>
            <a:r>
              <a:rPr lang="zh-CN" altLang="en-US" strike="noStrike" noProof="1" smtClean="0"/>
              <a:t>第四级</a:t>
            </a:r>
            <a:endParaRPr lang="zh-CN" altLang="en-US" strike="noStrike" noProof="1" smtClean="0"/>
          </a:p>
          <a:p>
            <a:pPr lvl="4" fontAlgn="base"/>
            <a:r>
              <a:rPr lang="zh-CN" altLang="en-US" strike="noStrike" noProof="1" smtClean="0"/>
              <a:t>第五级</a:t>
            </a:r>
            <a:endParaRPr lang="zh-CN" altLang="en-US" strike="noStrike" noProof="1"/>
          </a:p>
        </p:txBody>
      </p:sp>
      <p:sp>
        <p:nvSpPr>
          <p:cNvPr id="13" name="日期占位符 13"/>
          <p:cNvSpPr>
            <a:spLocks noGrp="1"/>
          </p:cNvSpPr>
          <p:nvPr>
            <p:ph type="dt" sz="half" idx="2"/>
          </p:nvPr>
        </p:nvSpPr>
        <p:spPr>
          <a:xfrm rot="5400000">
            <a:off x="10118725" y="1081881"/>
            <a:ext cx="2681817" cy="384175"/>
          </a:xfrm>
          <a:prstGeom prst="rect">
            <a:avLst/>
          </a:prstGeom>
        </p:spPr>
        <p:txBody>
          <a:bodyPr vert="horz" anchor="ctr" anchorCtr="0"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页脚占位符 2"/>
          <p:cNvSpPr>
            <a:spLocks noGrp="1"/>
          </p:cNvSpPr>
          <p:nvPr>
            <p:ph type="ftr" sz="quarter" idx="3"/>
          </p:nvPr>
        </p:nvSpPr>
        <p:spPr>
          <a:xfrm rot="5400000">
            <a:off x="9319684" y="3736975"/>
            <a:ext cx="4267200" cy="365125"/>
          </a:xfrm>
          <a:prstGeom prst="rect">
            <a:avLst/>
          </a:prstGeom>
        </p:spPr>
        <p:txBody>
          <a:bodyPr vert="horz" anchor="ctr" anchorCtr="0"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Verdana" panose="020B060403050404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10839451" y="5734050"/>
            <a:ext cx="812800" cy="520700"/>
          </a:xfrm>
          <a:prstGeom prst="rect">
            <a:avLst/>
          </a:prstGeom>
        </p:spPr>
        <p:txBody>
          <a:bodyPr vert="horz" anchor="ctr"/>
          <a:p>
            <a:pPr algn="ctr" fontAlgn="base"/>
            <a:fld id="{9A0DB2DC-4C9A-4742-B13C-FB6460FD3503}" type="slidenum">
              <a:rPr lang="en-US" altLang="zh-CN" strike="noStrike" noProof="1">
                <a:latin typeface="Verdana" panose="020B0604030504040204" pitchFamily="34" charset="0"/>
                <a:ea typeface="宋体" panose="02010600030101010101" pitchFamily="2" charset="-122"/>
                <a:cs typeface="+mn-cs"/>
              </a:rPr>
            </a:fld>
            <a:endParaRPr lang="en-US" altLang="zh-CN" strike="noStrike" noProof="1"/>
          </a:p>
        </p:txBody>
      </p:sp>
    </p:spTree>
  </p:cSld>
  <p:clrMapOvr>
    <a:masterClrMapping/>
  </p:clrMapOvr>
  <p:transition spd="slow">
    <p:pull dir="r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1.jpe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1D59E-6E46-4156-8EED-2E210FFCB81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665C1-A880-43F9-A169-A25B3B23808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vmlDrawing" Target="../drawings/vmlDrawing1.v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7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1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7.jpe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9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1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4578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2" y="0"/>
            <a:ext cx="12187767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TextBox 11"/>
          <p:cNvSpPr txBox="1"/>
          <p:nvPr/>
        </p:nvSpPr>
        <p:spPr>
          <a:xfrm>
            <a:off x="400685" y="1239520"/>
            <a:ext cx="11035030" cy="32302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 defTabSz="914400" fontAlgn="auto">
              <a:lnSpc>
                <a:spcPts val="4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5400" b="1" kern="1200" cap="none" spc="0" normalizeH="0" baseline="0" noProof="1">
                <a:solidFill>
                  <a:srgbClr val="1028D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cs"/>
              </a:rPr>
              <a:t>东莞市初中数学品质课堂</a:t>
            </a:r>
            <a:endParaRPr kumimoji="0" lang="zh-CN" altLang="en-US" sz="5400" b="1" kern="1200" cap="none" spc="0" normalizeH="0" baseline="0" noProof="1">
              <a:solidFill>
                <a:srgbClr val="1028D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R="0" algn="ctr" defTabSz="914400" fontAlgn="auto">
              <a:lnSpc>
                <a:spcPts val="4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5400" b="1" kern="1200" cap="none" spc="0" normalizeH="0" baseline="0" noProof="1">
              <a:solidFill>
                <a:srgbClr val="1028D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R="0" algn="ctr" defTabSz="914400" fontAlgn="auto">
              <a:lnSpc>
                <a:spcPts val="4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kern="1200" cap="none" spc="0" normalizeH="0" baseline="0" noProof="1">
                <a:solidFill>
                  <a:srgbClr val="1028D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  <a:cs typeface="+mn-cs"/>
              </a:rPr>
              <a:t>说课型微课大赛</a:t>
            </a:r>
            <a:endParaRPr kumimoji="0" lang="zh-CN" altLang="en-US" sz="4800" b="1" kern="1200" cap="none" spc="0" normalizeH="0" baseline="0" noProof="1">
              <a:solidFill>
                <a:srgbClr val="1028D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R="0" algn="ctr" defTabSz="914400" fontAlgn="auto">
              <a:lnSpc>
                <a:spcPts val="4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800" b="1" kern="1200" cap="none" spc="0" normalizeH="0" baseline="0" noProof="1">
              <a:solidFill>
                <a:srgbClr val="1028D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R="0" algn="ctr" defTabSz="914400" fontAlgn="auto">
              <a:lnSpc>
                <a:spcPts val="4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4800" b="1" kern="1200" cap="none" spc="0" normalizeH="0" baseline="0" noProof="1">
              <a:solidFill>
                <a:srgbClr val="1028D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R="0" algn="ctr" defTabSz="914400" fontAlgn="auto">
              <a:lnSpc>
                <a:spcPts val="408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kern="1200" cap="none" spc="0" normalizeH="0" baseline="0" noProof="1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东莞市南城阳光实验中学 刘智华 刘侨璇 罗军红</a:t>
            </a:r>
            <a:endParaRPr kumimoji="0" lang="zh-CN" altLang="en-US" sz="4000" b="1" kern="1200" cap="none" spc="0" normalizeH="0" baseline="0" noProof="1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2" name="对象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6019800" y="3302000"/>
          <a:ext cx="152400" cy="25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r:id="rId2" imgW="3657600" imgH="6096000" progId="Equation.KSEE3">
                  <p:embed/>
                </p:oleObj>
              </mc:Choice>
              <mc:Fallback>
                <p:oleObj name="" r:id="rId2" imgW="3657600" imgH="6096000" progId="Equation.KSEE3">
                  <p:embed/>
                  <p:pic>
                    <p:nvPicPr>
                      <p:cNvPr id="0" name="图片 1024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019800" y="3302000"/>
                        <a:ext cx="152400" cy="25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 descr="JX3LH5(FGFQMG7J3{G18VBS"/>
          <p:cNvPicPr>
            <a:picLocks noChangeAspect="1"/>
          </p:cNvPicPr>
          <p:nvPr/>
        </p:nvPicPr>
        <p:blipFill>
          <a:blip r:embed="rId2"/>
          <a:srcRect l="1150"/>
          <a:stretch>
            <a:fillRect/>
          </a:stretch>
        </p:blipFill>
        <p:spPr>
          <a:xfrm>
            <a:off x="925195" y="1576070"/>
            <a:ext cx="6388735" cy="502539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5" name="组合 4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43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4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45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" name="组合 46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48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9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5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58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59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63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64" name="组合 63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65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68" name="矩形 67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 descr="6911N}PYJH~3`PZJ}E$0QF9"/>
          <p:cNvPicPr>
            <a:picLocks noChangeAspect="1"/>
          </p:cNvPicPr>
          <p:nvPr/>
        </p:nvPicPr>
        <p:blipFill>
          <a:blip r:embed="rId2"/>
          <a:srcRect l="1477" r="1779"/>
          <a:stretch>
            <a:fillRect/>
          </a:stretch>
        </p:blipFill>
        <p:spPr>
          <a:xfrm>
            <a:off x="925195" y="1517650"/>
            <a:ext cx="6490335" cy="5080635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5" name="组合 4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43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4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45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" name="组合 46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48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9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5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58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59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63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64" name="组合 63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65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68" name="矩形 67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 descr="1[R11[4DXPSL8LB6ZXQO)16"/>
          <p:cNvPicPr>
            <a:picLocks noChangeAspect="1"/>
          </p:cNvPicPr>
          <p:nvPr/>
        </p:nvPicPr>
        <p:blipFill>
          <a:blip r:embed="rId2"/>
          <a:srcRect l="1521"/>
          <a:stretch>
            <a:fillRect/>
          </a:stretch>
        </p:blipFill>
        <p:spPr>
          <a:xfrm>
            <a:off x="1029335" y="1585595"/>
            <a:ext cx="6412230" cy="501269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5" name="组合 4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43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4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45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" name="组合 46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48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9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5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58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59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63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64" name="组合 63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65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68" name="矩形 67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 descr="C$9FRW8S8Q_B_IHL6G@53{S"/>
          <p:cNvPicPr>
            <a:picLocks noChangeAspect="1"/>
          </p:cNvPicPr>
          <p:nvPr/>
        </p:nvPicPr>
        <p:blipFill>
          <a:blip r:embed="rId2"/>
          <a:srcRect l="2146"/>
          <a:stretch>
            <a:fillRect/>
          </a:stretch>
        </p:blipFill>
        <p:spPr>
          <a:xfrm>
            <a:off x="990600" y="1576070"/>
            <a:ext cx="6340475" cy="501777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5" name="组合 4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43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4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45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" name="组合 46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48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9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5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58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59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63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64" name="组合 63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65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68" name="矩形 67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4" name="图片 3" descr="A1F9O%7CZ9OI$SNI4ZH}72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570" y="1576070"/>
            <a:ext cx="6454140" cy="497903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5" name="组合 4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43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4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45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" name="组合 46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48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9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5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58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59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63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64" name="组合 63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65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68" name="矩形 67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 descr="S`}BD{SL_K36Y77C9(85SZ0"/>
          <p:cNvPicPr>
            <a:picLocks noChangeAspect="1"/>
          </p:cNvPicPr>
          <p:nvPr/>
        </p:nvPicPr>
        <p:blipFill>
          <a:blip r:embed="rId2"/>
          <a:srcRect l="915"/>
          <a:stretch>
            <a:fillRect/>
          </a:stretch>
        </p:blipFill>
        <p:spPr>
          <a:xfrm>
            <a:off x="978535" y="1576070"/>
            <a:ext cx="6464935" cy="5010785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5" name="组合 4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43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4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45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" name="组合 46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48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9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5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58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59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63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64" name="组合 63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65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68" name="矩形 67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 descr="JZEQ5ABOHNKAM)7D6]Y}D5W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195" y="1565910"/>
            <a:ext cx="6611620" cy="500253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5" name="组合 4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43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4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45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" name="组合 46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48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9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5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58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59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63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64" name="组合 63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65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68" name="矩形 67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4" name="图片 3" descr="ZEWKWE8Y92_R5}H8C$%`$NX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195" y="1570355"/>
            <a:ext cx="6116955" cy="5013960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5" name="组合 4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43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4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45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" name="组合 46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48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9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5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58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59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63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64" name="组合 63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65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68" name="矩形 67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 descr="(TP$]NH0KR0PR~8O1T2IMLX"/>
          <p:cNvPicPr>
            <a:picLocks noChangeAspect="1"/>
          </p:cNvPicPr>
          <p:nvPr/>
        </p:nvPicPr>
        <p:blipFill>
          <a:blip r:embed="rId2"/>
          <a:srcRect l="902"/>
          <a:stretch>
            <a:fillRect/>
          </a:stretch>
        </p:blipFill>
        <p:spPr>
          <a:xfrm>
            <a:off x="876300" y="1555750"/>
            <a:ext cx="3870960" cy="2880360"/>
          </a:xfrm>
          <a:prstGeom prst="rect">
            <a:avLst/>
          </a:prstGeom>
        </p:spPr>
      </p:pic>
      <p:pic>
        <p:nvPicPr>
          <p:cNvPr id="4" name="图片 3" descr="DYSR8L968CT8~5]D(X%U}W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380" y="3529330"/>
            <a:ext cx="3896360" cy="3053715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5" name="组合 4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43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4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45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" name="组合 46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48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9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5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58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59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63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64" name="组合 63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65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68" name="矩形 67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 descr="ACE~CD{Y49E5TRXQSK8HXK5"/>
          <p:cNvPicPr>
            <a:picLocks noChangeAspect="1"/>
          </p:cNvPicPr>
          <p:nvPr/>
        </p:nvPicPr>
        <p:blipFill>
          <a:blip r:embed="rId2"/>
          <a:srcRect l="1245"/>
          <a:stretch>
            <a:fillRect/>
          </a:stretch>
        </p:blipFill>
        <p:spPr>
          <a:xfrm>
            <a:off x="925195" y="1576070"/>
            <a:ext cx="3702050" cy="3026410"/>
          </a:xfrm>
          <a:prstGeom prst="rect">
            <a:avLst/>
          </a:prstGeom>
        </p:spPr>
      </p:pic>
      <p:pic>
        <p:nvPicPr>
          <p:cNvPr id="5" name="图片 4" descr="MP%C]Y2[I_41Q8O7N6@3J20"/>
          <p:cNvPicPr>
            <a:picLocks noChangeAspect="1"/>
          </p:cNvPicPr>
          <p:nvPr/>
        </p:nvPicPr>
        <p:blipFill>
          <a:blip r:embed="rId3"/>
          <a:srcRect l="1155"/>
          <a:stretch>
            <a:fillRect/>
          </a:stretch>
        </p:blipFill>
        <p:spPr>
          <a:xfrm>
            <a:off x="4660265" y="3948430"/>
            <a:ext cx="3514090" cy="263398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3" name="组合 2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43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4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45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" name="组合 46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48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9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5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58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59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63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64" name="组合 63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65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68" name="矩形 67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" name="矩形 13"/>
          <p:cNvSpPr/>
          <p:nvPr/>
        </p:nvSpPr>
        <p:spPr>
          <a:xfrm>
            <a:off x="0" y="0"/>
            <a:ext cx="12208933" cy="6858000"/>
          </a:xfrm>
          <a:prstGeom prst="rect">
            <a:avLst/>
          </a:prstGeom>
          <a:gradFill flip="none" rotWithShape="1">
            <a:gsLst>
              <a:gs pos="0">
                <a:srgbClr val="5C9CD9"/>
              </a:gs>
              <a:gs pos="46000">
                <a:srgbClr val="1F89CB"/>
              </a:gs>
              <a:gs pos="100000">
                <a:srgbClr val="1A385A"/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79" name="矩形 15"/>
          <p:cNvSpPr>
            <a:spLocks noChangeArrowheads="1"/>
          </p:cNvSpPr>
          <p:nvPr/>
        </p:nvSpPr>
        <p:spPr bwMode="auto">
          <a:xfrm>
            <a:off x="0" y="1122363"/>
            <a:ext cx="12192000" cy="1527810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汉真广标"/>
                <a:cs typeface="汉真广标"/>
                <a:sym typeface="微软雅黑" panose="020B0503020204020204" charset="-122"/>
              </a:rPr>
              <a:t>人教版初中数学八年级下册 </a:t>
            </a:r>
            <a:endParaRPr kumimoji="0" lang="zh-CN" altLang="en-US" sz="4000" b="1" i="0" u="none" strike="noStrike" kern="120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charset="-122"/>
              <a:ea typeface="汉真广标"/>
              <a:cs typeface="汉真广标"/>
              <a:sym typeface="微软雅黑" panose="020B050302020402020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汉真广标"/>
                <a:cs typeface="汉真广标"/>
                <a:sym typeface="微软雅黑" panose="020B0503020204020204" charset="-122"/>
              </a:rPr>
              <a:t>第十九章</a:t>
            </a:r>
            <a:r>
              <a:rPr kumimoji="0" lang="zh-CN" altLang="en-US" sz="5335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微软雅黑" panose="020B0503020204020204" charset="-122"/>
                <a:ea typeface="汉真广标"/>
                <a:cs typeface="汉真广标"/>
                <a:sym typeface="微软雅黑" panose="020B0503020204020204" charset="-122"/>
              </a:rPr>
              <a:t>  </a:t>
            </a:r>
            <a:endParaRPr kumimoji="0" lang="zh-CN" altLang="en-US" sz="5335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微软雅黑" panose="020B0503020204020204" charset="-122"/>
              <a:ea typeface="汉真广标"/>
              <a:cs typeface="汉真广标"/>
              <a:sym typeface="微软雅黑" panose="020B0503020204020204" charset="-122"/>
            </a:endParaRPr>
          </a:p>
        </p:txBody>
      </p:sp>
      <p:pic>
        <p:nvPicPr>
          <p:cNvPr id="41987" name="图片 1"/>
          <p:cNvPicPr>
            <a:picLocks noChangeAspect="1"/>
          </p:cNvPicPr>
          <p:nvPr/>
        </p:nvPicPr>
        <p:blipFill>
          <a:blip r:embed="rId1"/>
          <a:srcRect b="46526"/>
          <a:stretch>
            <a:fillRect/>
          </a:stretch>
        </p:blipFill>
        <p:spPr>
          <a:xfrm>
            <a:off x="1751013" y="3373438"/>
            <a:ext cx="8689975" cy="34845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" name="文本框 3"/>
          <p:cNvSpPr txBox="1">
            <a:spLocks noChangeArrowheads="1"/>
          </p:cNvSpPr>
          <p:nvPr/>
        </p:nvSpPr>
        <p:spPr bwMode="auto">
          <a:xfrm>
            <a:off x="506413" y="2736850"/>
            <a:ext cx="11437938" cy="82994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微软雅黑" panose="020B0503020204020204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9FE2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§ </a:t>
            </a:r>
            <a:r>
              <a:rPr kumimoji="0" lang="en-US" altLang="zh-CN" sz="4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9FE2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19.1  </a:t>
            </a:r>
            <a:r>
              <a:rPr kumimoji="0" lang="zh-CN" sz="4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9FE26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平行四边形的性质</a:t>
            </a:r>
            <a:endParaRPr kumimoji="0" lang="zh-CN" sz="4800" b="1" i="0" u="none" strike="noStrike" kern="1200" cap="none" spc="0" normalizeH="0" baseline="0" noProof="0" dirty="0">
              <a:ln>
                <a:noFill/>
              </a:ln>
              <a:solidFill>
                <a:srgbClr val="F9FE26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grpSp>
        <p:nvGrpSpPr>
          <p:cNvPr id="41989" name="组合 9"/>
          <p:cNvGrpSpPr/>
          <p:nvPr/>
        </p:nvGrpSpPr>
        <p:grpSpPr>
          <a:xfrm>
            <a:off x="612775" y="187325"/>
            <a:ext cx="5130800" cy="933450"/>
            <a:chOff x="3191636" y="552743"/>
            <a:chExt cx="3849443" cy="932878"/>
          </a:xfrm>
        </p:grpSpPr>
        <p:pic>
          <p:nvPicPr>
            <p:cNvPr id="41990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91636" y="552743"/>
              <a:ext cx="933274" cy="932878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41991" name="文本框 8"/>
            <p:cNvSpPr txBox="1"/>
            <p:nvPr/>
          </p:nvSpPr>
          <p:spPr>
            <a:xfrm>
              <a:off x="4045455" y="892541"/>
              <a:ext cx="2995624" cy="39853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p>
              <a:r>
                <a:rPr lang="zh-CN" altLang="en-US" sz="2000" dirty="0">
                  <a:solidFill>
                    <a:srgbClr val="85DFFF"/>
                  </a:solidFill>
                  <a:latin typeface="时尚中黑简体" pitchFamily="2" charset="-122"/>
                  <a:ea typeface="时尚中黑简体" pitchFamily="2" charset="-122"/>
                </a:rPr>
                <a:t>让每一个学生接受更有品质的教育</a:t>
              </a:r>
              <a:endParaRPr lang="zh-CN" altLang="en-US" sz="2000" dirty="0">
                <a:solidFill>
                  <a:srgbClr val="85DFFF"/>
                </a:solidFill>
                <a:latin typeface="时尚中黑简体" pitchFamily="2" charset="-122"/>
                <a:ea typeface="时尚中黑简体" pitchFamily="2" charset="-122"/>
              </a:endParaRPr>
            </a:p>
          </p:txBody>
        </p:sp>
      </p:grpSp>
    </p:spTree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 descr="$)D[TCE28[}F3R{)102)4}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7845" y="1546860"/>
            <a:ext cx="6972300" cy="497141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5" name="图片 4" descr="_$VG%X}QC~Z_{~ZOP~@KJN1"/>
          <p:cNvPicPr>
            <a:picLocks noChangeAspect="1"/>
          </p:cNvPicPr>
          <p:nvPr/>
        </p:nvPicPr>
        <p:blipFill>
          <a:blip r:embed="rId2"/>
          <a:srcRect l="1673"/>
          <a:stretch>
            <a:fillRect/>
          </a:stretch>
        </p:blipFill>
        <p:spPr>
          <a:xfrm>
            <a:off x="1760220" y="1504950"/>
            <a:ext cx="6121400" cy="512254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26212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六、设计评价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 descr="`X}HI[Z_`%FJDQHSP@@TI$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1576070"/>
            <a:ext cx="6532880" cy="500634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28" name="任意多边形 27"/>
          <p:cNvSpPr/>
          <p:nvPr/>
        </p:nvSpPr>
        <p:spPr>
          <a:xfrm>
            <a:off x="2384425" y="2534920"/>
            <a:ext cx="8645525" cy="3429635"/>
          </a:xfrm>
          <a:custGeom>
            <a:avLst/>
            <a:gdLst>
              <a:gd name="connisteX0" fmla="*/ 0 w 8355330"/>
              <a:gd name="connsiteY0" fmla="*/ 3051573 h 3051573"/>
              <a:gd name="connisteX1" fmla="*/ 315595 w 8355330"/>
              <a:gd name="connsiteY1" fmla="*/ 2319418 h 3051573"/>
              <a:gd name="connisteX2" fmla="*/ 1868170 w 8355330"/>
              <a:gd name="connsiteY2" fmla="*/ 1095138 h 3051573"/>
              <a:gd name="connisteX3" fmla="*/ 4429760 w 8355330"/>
              <a:gd name="connsiteY3" fmla="*/ 262653 h 3051573"/>
              <a:gd name="connisteX4" fmla="*/ 7332980 w 8355330"/>
              <a:gd name="connsiteY4" fmla="*/ 22623 h 3051573"/>
              <a:gd name="connisteX5" fmla="*/ 8355330 w 8355330"/>
              <a:gd name="connsiteY5" fmla="*/ 22623 h 305157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8355330" h="3051573">
                <a:moveTo>
                  <a:pt x="0" y="3051573"/>
                </a:moveTo>
                <a:cubicBezTo>
                  <a:pt x="31750" y="2929653"/>
                  <a:pt x="-57785" y="2710578"/>
                  <a:pt x="315595" y="2319418"/>
                </a:cubicBezTo>
                <a:cubicBezTo>
                  <a:pt x="688975" y="1928258"/>
                  <a:pt x="1045210" y="1506618"/>
                  <a:pt x="1868170" y="1095138"/>
                </a:cubicBezTo>
                <a:cubicBezTo>
                  <a:pt x="2691130" y="683658"/>
                  <a:pt x="3336925" y="477283"/>
                  <a:pt x="4429760" y="262653"/>
                </a:cubicBezTo>
                <a:cubicBezTo>
                  <a:pt x="5522595" y="48023"/>
                  <a:pt x="6548120" y="70883"/>
                  <a:pt x="7332980" y="22623"/>
                </a:cubicBezTo>
                <a:cubicBezTo>
                  <a:pt x="8117840" y="-25637"/>
                  <a:pt x="8208645" y="17543"/>
                  <a:pt x="8355330" y="22623"/>
                </a:cubicBezTo>
              </a:path>
            </a:pathLst>
          </a:custGeom>
          <a:ln w="38100" cmpd="sng">
            <a:solidFill>
              <a:srgbClr val="ED6C1F"/>
            </a:solidFill>
            <a:prstDash val="soli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3213735" y="4513580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椭圆 29"/>
          <p:cNvSpPr/>
          <p:nvPr/>
        </p:nvSpPr>
        <p:spPr>
          <a:xfrm>
            <a:off x="4123690" y="3794125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5264150" y="3227705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6530975" y="2873375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7732395" y="2649220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9008110" y="2546985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椭圆形标注 34"/>
          <p:cNvSpPr/>
          <p:nvPr/>
        </p:nvSpPr>
        <p:spPr>
          <a:xfrm>
            <a:off x="2303780" y="3335655"/>
            <a:ext cx="1017905" cy="972185"/>
          </a:xfrm>
          <a:prstGeom prst="wedgeEllipseCallout">
            <a:avLst>
              <a:gd name="adj1" fmla="val 39831"/>
              <a:gd name="adj2" fmla="val 72860"/>
            </a:avLst>
          </a:prstGeom>
          <a:gradFill>
            <a:gsLst>
              <a:gs pos="0">
                <a:srgbClr val="FE4444"/>
              </a:gs>
              <a:gs pos="100000">
                <a:srgbClr val="832B2B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猜谜引入</a:t>
            </a:r>
            <a:endParaRPr lang="zh-CN" altLang="en-US" sz="2000" b="1"/>
          </a:p>
        </p:txBody>
      </p:sp>
      <p:sp>
        <p:nvSpPr>
          <p:cNvPr id="36" name="椭圆形标注 35"/>
          <p:cNvSpPr/>
          <p:nvPr/>
        </p:nvSpPr>
        <p:spPr>
          <a:xfrm>
            <a:off x="4580890" y="2009140"/>
            <a:ext cx="1017905" cy="972185"/>
          </a:xfrm>
          <a:prstGeom prst="wedgeEllipseCallout">
            <a:avLst>
              <a:gd name="adj1" fmla="val 21179"/>
              <a:gd name="adj2" fmla="val 79392"/>
            </a:avLst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探索新知</a:t>
            </a:r>
            <a:endParaRPr lang="zh-CN" altLang="en-US" sz="2000" b="1"/>
          </a:p>
        </p:txBody>
      </p:sp>
      <p:sp>
        <p:nvSpPr>
          <p:cNvPr id="37" name="椭圆形标注 36"/>
          <p:cNvSpPr/>
          <p:nvPr/>
        </p:nvSpPr>
        <p:spPr>
          <a:xfrm>
            <a:off x="7277100" y="1275080"/>
            <a:ext cx="1017905" cy="972185"/>
          </a:xfrm>
          <a:prstGeom prst="wedgeEllipseCallout">
            <a:avLst>
              <a:gd name="adj1" fmla="val 1403"/>
              <a:gd name="adj2" fmla="val 93631"/>
            </a:avLst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合作探究</a:t>
            </a:r>
            <a:endParaRPr lang="zh-CN" altLang="en-US" sz="2000" b="1"/>
          </a:p>
        </p:txBody>
      </p:sp>
      <p:sp>
        <p:nvSpPr>
          <p:cNvPr id="38" name="椭圆形标注 37"/>
          <p:cNvSpPr/>
          <p:nvPr/>
        </p:nvSpPr>
        <p:spPr>
          <a:xfrm>
            <a:off x="4135755" y="4044950"/>
            <a:ext cx="1017905" cy="972185"/>
          </a:xfrm>
          <a:prstGeom prst="wedgeEllipseCallout">
            <a:avLst>
              <a:gd name="adj1" fmla="val -43262"/>
              <a:gd name="adj2" fmla="val -66002"/>
            </a:avLst>
          </a:prstGeom>
          <a:gradFill>
            <a:gsLst>
              <a:gs pos="0">
                <a:srgbClr val="FECF40"/>
              </a:gs>
              <a:gs pos="100000">
                <a:srgbClr val="846C21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激趣设疑</a:t>
            </a:r>
            <a:endParaRPr lang="zh-CN" altLang="en-US" sz="2000" b="1"/>
          </a:p>
        </p:txBody>
      </p:sp>
      <p:sp>
        <p:nvSpPr>
          <p:cNvPr id="39" name="椭圆形标注 38"/>
          <p:cNvSpPr/>
          <p:nvPr/>
        </p:nvSpPr>
        <p:spPr>
          <a:xfrm>
            <a:off x="6322060" y="3227705"/>
            <a:ext cx="1069340" cy="937895"/>
          </a:xfrm>
          <a:prstGeom prst="wedgeEllipseCallout">
            <a:avLst>
              <a:gd name="adj1" fmla="val -27019"/>
              <a:gd name="adj2" fmla="val -78639"/>
            </a:avLst>
          </a:prstGeom>
          <a:gradFill>
            <a:gsLst>
              <a:gs pos="0">
                <a:srgbClr val="007BD3"/>
              </a:gs>
              <a:gs pos="100000">
                <a:srgbClr val="034373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辨析释疑</a:t>
            </a:r>
            <a:endParaRPr lang="zh-CN" altLang="en-US" sz="2000" b="1"/>
          </a:p>
        </p:txBody>
      </p:sp>
      <p:sp>
        <p:nvSpPr>
          <p:cNvPr id="40" name="椭圆形标注 39"/>
          <p:cNvSpPr/>
          <p:nvPr/>
        </p:nvSpPr>
        <p:spPr>
          <a:xfrm>
            <a:off x="8553450" y="2929890"/>
            <a:ext cx="1017905" cy="972185"/>
          </a:xfrm>
          <a:prstGeom prst="wedgeEllipseCallout">
            <a:avLst>
              <a:gd name="adj1" fmla="val -1091"/>
              <a:gd name="adj2" fmla="val -80372"/>
            </a:avLst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000" b="1"/>
              <a:t>总结归纳</a:t>
            </a:r>
            <a:endParaRPr lang="zh-CN" altLang="en-US" sz="2000" b="1"/>
          </a:p>
        </p:txBody>
      </p:sp>
      <p:sp>
        <p:nvSpPr>
          <p:cNvPr id="2" name="文本框 1"/>
          <p:cNvSpPr txBox="1"/>
          <p:nvPr/>
        </p:nvSpPr>
        <p:spPr>
          <a:xfrm>
            <a:off x="2634615" y="600646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FF0000"/>
                </a:solidFill>
              </a:rPr>
              <a:t>发现问题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725035" y="6006465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3333FF"/>
                </a:solidFill>
              </a:rPr>
              <a:t>分析问题</a:t>
            </a:r>
            <a:endParaRPr lang="zh-CN" altLang="en-US" sz="2800" b="1">
              <a:solidFill>
                <a:srgbClr val="3333FF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919595" y="5994400"/>
            <a:ext cx="16129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>
                <a:solidFill>
                  <a:srgbClr val="EE8B42"/>
                </a:solidFill>
              </a:rPr>
              <a:t>解决问题</a:t>
            </a:r>
            <a:endParaRPr lang="zh-CN" altLang="en-US" sz="2800" b="1">
              <a:solidFill>
                <a:srgbClr val="EE8B42"/>
              </a:solidFill>
            </a:endParaRPr>
          </a:p>
        </p:txBody>
      </p:sp>
      <p:sp>
        <p:nvSpPr>
          <p:cNvPr id="5" name="右箭头 4"/>
          <p:cNvSpPr/>
          <p:nvPr/>
        </p:nvSpPr>
        <p:spPr>
          <a:xfrm>
            <a:off x="4305300" y="6229985"/>
            <a:ext cx="429260" cy="1390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>
            <a:off x="6423025" y="6212205"/>
            <a:ext cx="429260" cy="1390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76300" y="1165860"/>
            <a:ext cx="26212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六、设计评价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925195" y="755650"/>
            <a:ext cx="18084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板书设计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25195" y="1497965"/>
            <a:ext cx="10546080" cy="38614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925195" y="1498600"/>
            <a:ext cx="3182620" cy="38614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600">
                <a:solidFill>
                  <a:srgbClr val="FF0000"/>
                </a:solidFill>
              </a:rPr>
              <a:t>多媒体演示区</a:t>
            </a:r>
            <a:endParaRPr lang="zh-CN" altLang="en-US" sz="3600">
              <a:solidFill>
                <a:srgbClr val="FF0000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107815" y="1497965"/>
            <a:ext cx="5213985" cy="3862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 sz="2800"/>
              <a:t>课题：平行四边形的性质</a:t>
            </a:r>
            <a:endParaRPr lang="zh-CN" altLang="en-US" sz="2800"/>
          </a:p>
          <a:p>
            <a:pPr algn="l"/>
            <a:r>
              <a:rPr lang="zh-CN" altLang="en-US" sz="2800"/>
              <a:t>1．平行四边形的概念</a:t>
            </a:r>
            <a:endParaRPr lang="zh-CN" altLang="en-US" sz="2800"/>
          </a:p>
          <a:p>
            <a:pPr algn="l"/>
            <a:r>
              <a:rPr lang="zh-CN" altLang="en-US" sz="2800"/>
              <a:t>（1）定义</a:t>
            </a:r>
            <a:endParaRPr lang="zh-CN" altLang="en-US" sz="2800"/>
          </a:p>
          <a:p>
            <a:pPr algn="l"/>
            <a:r>
              <a:rPr lang="zh-CN" altLang="en-US" sz="2800"/>
              <a:t>（2）表示方法</a:t>
            </a:r>
            <a:endParaRPr lang="zh-CN" altLang="en-US" sz="2800"/>
          </a:p>
          <a:p>
            <a:pPr algn="l"/>
            <a:r>
              <a:rPr lang="zh-CN" altLang="en-US" sz="2800"/>
              <a:t>（3）认识平行四边形的角、边</a:t>
            </a:r>
            <a:endParaRPr lang="zh-CN" altLang="en-US" sz="2800"/>
          </a:p>
          <a:p>
            <a:pPr algn="l"/>
            <a:r>
              <a:rPr lang="zh-CN" altLang="en-US" sz="2800"/>
              <a:t>2．平行四边形的性质</a:t>
            </a:r>
            <a:endParaRPr lang="zh-CN" altLang="en-US" sz="2800"/>
          </a:p>
          <a:p>
            <a:pPr algn="l"/>
            <a:r>
              <a:rPr lang="zh-CN" altLang="en-US" sz="2800"/>
              <a:t>   平行四边形的对边平行且相等</a:t>
            </a:r>
            <a:endParaRPr lang="zh-CN" altLang="en-US" sz="2800"/>
          </a:p>
          <a:p>
            <a:pPr algn="l"/>
            <a:r>
              <a:rPr lang="zh-CN" altLang="en-US" sz="2800"/>
              <a:t>   平行四边形的对角相等</a:t>
            </a:r>
            <a:endParaRPr lang="zh-CN" altLang="en-US" sz="2800"/>
          </a:p>
          <a:p>
            <a:pPr algn="l"/>
            <a:r>
              <a:rPr lang="zh-CN" altLang="en-US" sz="2800"/>
              <a:t>   平行四边形的邻角互补</a:t>
            </a:r>
            <a:endParaRPr lang="zh-CN" altLang="en-US" sz="2800"/>
          </a:p>
        </p:txBody>
      </p:sp>
      <p:sp>
        <p:nvSpPr>
          <p:cNvPr id="12" name="矩形 11"/>
          <p:cNvSpPr/>
          <p:nvPr/>
        </p:nvSpPr>
        <p:spPr>
          <a:xfrm>
            <a:off x="9317355" y="1510030"/>
            <a:ext cx="2480310" cy="3850640"/>
          </a:xfrm>
          <a:prstGeom prst="rect">
            <a:avLst/>
          </a:prstGeom>
          <a:solidFill>
            <a:srgbClr val="FFF3C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600">
                <a:solidFill>
                  <a:srgbClr val="FF0000"/>
                </a:solidFill>
              </a:rPr>
              <a:t>例题讲解区</a:t>
            </a:r>
            <a:endParaRPr lang="zh-CN" altLang="en-US" sz="360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7BJ4X@UMI_793GXE0[N83V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0" y="11430"/>
            <a:ext cx="12754610" cy="6846570"/>
          </a:xfrm>
          <a:prstGeom prst="rect">
            <a:avLst/>
          </a:prstGeom>
        </p:spPr>
      </p:pic>
      <p:grpSp>
        <p:nvGrpSpPr>
          <p:cNvPr id="20481" name="组合 2"/>
          <p:cNvGrpSpPr/>
          <p:nvPr/>
        </p:nvGrpSpPr>
        <p:grpSpPr>
          <a:xfrm>
            <a:off x="-952500" y="1930400"/>
            <a:ext cx="13893800" cy="6051550"/>
            <a:chOff x="-639292" y="1842988"/>
            <a:chExt cx="13461385" cy="6391734"/>
          </a:xfrm>
        </p:grpSpPr>
        <p:sp>
          <p:nvSpPr>
            <p:cNvPr id="50" name="椭圆 49"/>
            <p:cNvSpPr/>
            <p:nvPr/>
          </p:nvSpPr>
          <p:spPr>
            <a:xfrm>
              <a:off x="-639292" y="1842988"/>
              <a:ext cx="2161020" cy="2159641"/>
            </a:xfrm>
            <a:prstGeom prst="ellipse">
              <a:avLst/>
            </a:prstGeom>
            <a:solidFill>
              <a:srgbClr val="00A6BC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 flipH="1">
              <a:off x="10661074" y="1842988"/>
              <a:ext cx="2161019" cy="2159641"/>
            </a:xfrm>
            <a:prstGeom prst="ellipse">
              <a:avLst/>
            </a:prstGeom>
            <a:solidFill>
              <a:srgbClr val="00A6BC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-142489" y="4353069"/>
              <a:ext cx="987456" cy="989277"/>
            </a:xfrm>
            <a:prstGeom prst="ellipse">
              <a:avLst/>
            </a:prstGeom>
            <a:solidFill>
              <a:srgbClr val="20BA7C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-517783" y="5667633"/>
              <a:ext cx="2467101" cy="2468162"/>
            </a:xfrm>
            <a:prstGeom prst="ellipse">
              <a:avLst/>
            </a:prstGeom>
            <a:solidFill>
              <a:srgbClr val="20BA7C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1635547" y="5188085"/>
              <a:ext cx="1039750" cy="1039579"/>
            </a:xfrm>
            <a:prstGeom prst="ellipse">
              <a:avLst/>
            </a:prstGeom>
            <a:solidFill>
              <a:srgbClr val="EF9802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椭圆 54"/>
            <p:cNvSpPr/>
            <p:nvPr/>
          </p:nvSpPr>
          <p:spPr>
            <a:xfrm>
              <a:off x="2018532" y="6593194"/>
              <a:ext cx="1038213" cy="1039579"/>
            </a:xfrm>
            <a:prstGeom prst="ellipse">
              <a:avLst/>
            </a:prstGeom>
            <a:solidFill>
              <a:srgbClr val="20BA7C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3327449" y="6204190"/>
              <a:ext cx="2030282" cy="2030532"/>
            </a:xfrm>
            <a:prstGeom prst="ellipse">
              <a:avLst/>
            </a:prstGeom>
            <a:solidFill>
              <a:srgbClr val="00A6BC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 flipH="1">
              <a:off x="11337834" y="4353069"/>
              <a:ext cx="987455" cy="989277"/>
            </a:xfrm>
            <a:prstGeom prst="ellipse">
              <a:avLst/>
            </a:prstGeom>
            <a:solidFill>
              <a:srgbClr val="20BA7C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 flipH="1">
              <a:off x="10233484" y="5667633"/>
              <a:ext cx="2467100" cy="2468162"/>
            </a:xfrm>
            <a:prstGeom prst="ellipse">
              <a:avLst/>
            </a:prstGeom>
            <a:solidFill>
              <a:srgbClr val="20BA7C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 flipH="1">
              <a:off x="9507504" y="5188085"/>
              <a:ext cx="1039750" cy="1039579"/>
            </a:xfrm>
            <a:prstGeom prst="ellipse">
              <a:avLst/>
            </a:prstGeom>
            <a:solidFill>
              <a:srgbClr val="EF9802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 flipH="1">
              <a:off x="9126057" y="6593194"/>
              <a:ext cx="1038212" cy="1039579"/>
            </a:xfrm>
            <a:prstGeom prst="ellipse">
              <a:avLst/>
            </a:prstGeom>
            <a:solidFill>
              <a:srgbClr val="20BA7C">
                <a:alpha val="6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1" name="椭圆 60"/>
            <p:cNvSpPr/>
            <p:nvPr/>
          </p:nvSpPr>
          <p:spPr>
            <a:xfrm flipH="1">
              <a:off x="6825071" y="6204190"/>
              <a:ext cx="2030282" cy="2030532"/>
            </a:xfrm>
            <a:prstGeom prst="ellipse">
              <a:avLst/>
            </a:prstGeom>
            <a:solidFill>
              <a:srgbClr val="00A6BC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endParaRPr kumimoji="0" lang="zh-CN" altLang="en-US" sz="1350" b="0" i="0" u="none" strike="noStrike" kern="1200" cap="none" spc="0" normalizeH="0" baseline="0" noProof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0494" name="组合 34"/>
          <p:cNvGrpSpPr/>
          <p:nvPr/>
        </p:nvGrpSpPr>
        <p:grpSpPr>
          <a:xfrm>
            <a:off x="4375150" y="0"/>
            <a:ext cx="3435350" cy="1254125"/>
            <a:chOff x="3191636" y="224840"/>
            <a:chExt cx="2577342" cy="1252602"/>
          </a:xfrm>
        </p:grpSpPr>
        <p:pic>
          <p:nvPicPr>
            <p:cNvPr id="20495" name="图片 3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91636" y="224840"/>
              <a:ext cx="1207309" cy="1207309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20496" name="文本框 36"/>
            <p:cNvSpPr txBox="1"/>
            <p:nvPr/>
          </p:nvSpPr>
          <p:spPr>
            <a:xfrm>
              <a:off x="4398945" y="401205"/>
              <a:ext cx="1370033" cy="1076237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r>
                <a:rPr lang="zh-CN" altLang="en-US" sz="3200" dirty="0">
                  <a:solidFill>
                    <a:srgbClr val="00B0F0"/>
                  </a:solidFill>
                  <a:latin typeface="时尚中黑简体" pitchFamily="2" charset="-122"/>
                  <a:ea typeface="时尚中黑简体" pitchFamily="2" charset="-122"/>
                </a:rPr>
                <a:t>奔跑吧！</a:t>
              </a:r>
              <a:endParaRPr lang="en-US" altLang="zh-CN" sz="3200" dirty="0">
                <a:solidFill>
                  <a:srgbClr val="00B0F0"/>
                </a:solidFill>
                <a:latin typeface="时尚中黑简体" pitchFamily="2" charset="-122"/>
                <a:ea typeface="时尚中黑简体" pitchFamily="2" charset="-122"/>
              </a:endParaRPr>
            </a:p>
            <a:p>
              <a:r>
                <a:rPr lang="zh-CN" altLang="en-US" sz="3200" dirty="0">
                  <a:solidFill>
                    <a:srgbClr val="00B0F0"/>
                  </a:solidFill>
                  <a:latin typeface="时尚中黑简体" pitchFamily="2" charset="-122"/>
                  <a:ea typeface="时尚中黑简体" pitchFamily="2" charset="-122"/>
                </a:rPr>
                <a:t>东莞教育</a:t>
              </a:r>
              <a:endParaRPr lang="zh-CN" altLang="en-US" sz="3200" dirty="0">
                <a:solidFill>
                  <a:srgbClr val="00B0F0"/>
                </a:solidFill>
                <a:latin typeface="时尚中黑简体" pitchFamily="2" charset="-122"/>
                <a:ea typeface="时尚中黑简体" pitchFamily="2" charset="-122"/>
              </a:endParaRPr>
            </a:p>
          </p:txBody>
        </p:sp>
      </p:grpSp>
      <p:sp>
        <p:nvSpPr>
          <p:cNvPr id="20497" name="WordArt 29"/>
          <p:cNvSpPr>
            <a:spLocks noTextEdit="1"/>
          </p:cNvSpPr>
          <p:nvPr/>
        </p:nvSpPr>
        <p:spPr>
          <a:xfrm>
            <a:off x="2324100" y="1452563"/>
            <a:ext cx="7270750" cy="982662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  <a:normAutofit/>
          </a:bodyPr>
          <a:lstStyle/>
          <a:p>
            <a:pPr algn="ctr"/>
            <a:r>
              <a:rPr lang="zh-CN" altLang="en-US" sz="4800" b="1">
                <a:ln w="6350" cap="flat" cmpd="sng">
                  <a:solidFill>
                    <a:srgbClr val="33CCFF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rgbClr val="0000FF"/>
                </a:solidFill>
                <a:effectLst>
                  <a:outerShdw dist="35921" dir="2699999" algn="ctr" rotWithShape="0">
                    <a:srgbClr val="C0C0C0">
                      <a:alpha val="79999"/>
                    </a:srgbClr>
                  </a:outerShdw>
                </a:effectLst>
                <a:latin typeface="等线" panose="02010600030101010101" charset="-122"/>
                <a:ea typeface="等线" panose="02010600030101010101" charset="-122"/>
              </a:rPr>
              <a:t>谢谢观看</a:t>
            </a:r>
            <a:endParaRPr lang="zh-CN" altLang="en-US" sz="4800" b="1">
              <a:ln w="6350" cap="flat" cmpd="sng">
                <a:solidFill>
                  <a:srgbClr val="33CCFF"/>
                </a:solidFill>
                <a:prstDash val="solid"/>
                <a:round/>
                <a:headEnd type="none" w="med" len="med"/>
                <a:tailEnd type="none" w="med" len="med"/>
              </a:ln>
              <a:solidFill>
                <a:srgbClr val="0000FF"/>
              </a:solidFill>
              <a:effectLst>
                <a:outerShdw dist="35921" dir="2699999" algn="ctr" rotWithShape="0">
                  <a:srgbClr val="C0C0C0">
                    <a:alpha val="79999"/>
                  </a:srgbClr>
                </a:outerShdw>
              </a:effectLst>
              <a:latin typeface="等线" panose="02010600030101010101" charset="-122"/>
              <a:ea typeface="等线" panose="02010600030101010101" charset="-122"/>
            </a:endParaRPr>
          </a:p>
        </p:txBody>
      </p:sp>
      <p:sp>
        <p:nvSpPr>
          <p:cNvPr id="20498" name="矩形 19"/>
          <p:cNvSpPr/>
          <p:nvPr/>
        </p:nvSpPr>
        <p:spPr>
          <a:xfrm>
            <a:off x="3030538" y="3014663"/>
            <a:ext cx="6311265" cy="2563495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algn="l">
              <a:lnSpc>
                <a:spcPct val="150000"/>
              </a:lnSpc>
              <a:spcBef>
                <a:spcPts val="1000"/>
              </a:spcBef>
            </a:pPr>
            <a:r>
              <a:rPr lang="zh-CN" altLang="en-US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制作者：刘</a:t>
            </a:r>
            <a:r>
              <a:rPr lang="zh-CN" altLang="en-US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智华</a:t>
            </a:r>
            <a:r>
              <a:rPr lang="zh-CN" altLang="en-US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  刘</a:t>
            </a:r>
            <a:r>
              <a:rPr lang="zh-CN" altLang="en-US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侨璇</a:t>
            </a:r>
            <a:r>
              <a:rPr lang="zh-CN" altLang="en-US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  罗军红</a:t>
            </a:r>
            <a:endParaRPr lang="zh-CN" altLang="en-US" sz="3200" b="1" dirty="0">
              <a:solidFill>
                <a:srgbClr val="0070C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  <a:sym typeface="微软雅黑" panose="020B0503020204020204" charset="-122"/>
            </a:endParaRPr>
          </a:p>
          <a:p>
            <a:pPr algn="l">
              <a:lnSpc>
                <a:spcPct val="150000"/>
              </a:lnSpc>
              <a:spcBef>
                <a:spcPts val="1000"/>
              </a:spcBef>
            </a:pPr>
            <a:r>
              <a:rPr lang="zh-CN" altLang="en-US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制作学校：东莞南城阳光实验中学</a:t>
            </a:r>
            <a:endParaRPr lang="zh-CN" altLang="en-US" sz="3200" b="1" dirty="0">
              <a:solidFill>
                <a:srgbClr val="0070C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  <a:sym typeface="微软雅黑" panose="020B0503020204020204" charset="-122"/>
            </a:endParaRPr>
          </a:p>
          <a:p>
            <a:pPr algn="l">
              <a:lnSpc>
                <a:spcPct val="150000"/>
              </a:lnSpc>
              <a:spcBef>
                <a:spcPts val="1000"/>
              </a:spcBef>
            </a:pPr>
            <a:r>
              <a:rPr lang="zh-CN" altLang="en-US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制作时间：</a:t>
            </a:r>
            <a:r>
              <a:rPr lang="en-US" altLang="zh-CN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2021</a:t>
            </a:r>
            <a:r>
              <a:rPr lang="zh-CN" altLang="en-US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年</a:t>
            </a:r>
            <a:r>
              <a:rPr lang="en-US" altLang="zh-CN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7</a:t>
            </a:r>
            <a:r>
              <a:rPr lang="zh-CN" altLang="en-US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月</a:t>
            </a:r>
            <a:r>
              <a:rPr lang="en-US" altLang="zh-CN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10</a:t>
            </a:r>
            <a:r>
              <a:rPr lang="zh-CN" altLang="en-US" sz="3200" b="1" dirty="0">
                <a:solidFill>
                  <a:srgbClr val="0070C0"/>
                </a:solidFill>
                <a:latin typeface="方正粗黑宋简体" panose="02000000000000000000" pitchFamily="2" charset="-122"/>
                <a:ea typeface="方正粗黑宋简体" panose="02000000000000000000" pitchFamily="2" charset="-122"/>
                <a:sym typeface="微软雅黑" panose="020B0503020204020204" charset="-122"/>
              </a:rPr>
              <a:t>日</a:t>
            </a:r>
            <a:endParaRPr lang="zh-CN" altLang="en-US" sz="3200" b="1" dirty="0">
              <a:solidFill>
                <a:srgbClr val="0070C0"/>
              </a:solidFill>
              <a:latin typeface="方正粗黑宋简体" panose="02000000000000000000" pitchFamily="2" charset="-122"/>
              <a:ea typeface="方正粗黑宋简体" panose="02000000000000000000" pitchFamily="2" charset="-122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{{XSSR~(YB4`E@OFGR84LH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05" y="-14605"/>
            <a:ext cx="12184380" cy="6854825"/>
          </a:xfrm>
          <a:prstGeom prst="rect">
            <a:avLst/>
          </a:prstGeom>
        </p:spPr>
      </p:pic>
      <p:sp>
        <p:nvSpPr>
          <p:cNvPr id="267327" name="椭圆 267326"/>
          <p:cNvSpPr/>
          <p:nvPr/>
        </p:nvSpPr>
        <p:spPr>
          <a:xfrm>
            <a:off x="3257550" y="1719263"/>
            <a:ext cx="1428750" cy="1428750"/>
          </a:xfrm>
          <a:prstGeom prst="ellipse">
            <a:avLst/>
          </a:prstGeom>
          <a:solidFill>
            <a:srgbClr val="C9D6FF"/>
          </a:solidFill>
          <a:ln w="952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66" name="等腰三角形 267265"/>
          <p:cNvSpPr/>
          <p:nvPr/>
        </p:nvSpPr>
        <p:spPr>
          <a:xfrm rot="14093529">
            <a:off x="7251700" y="1838325"/>
            <a:ext cx="1355725" cy="3589338"/>
          </a:xfrm>
          <a:prstGeom prst="triangle">
            <a:avLst>
              <a:gd name="adj" fmla="val 100000"/>
            </a:avLst>
          </a:prstGeom>
          <a:gradFill rotWithShape="1">
            <a:gsLst>
              <a:gs pos="0">
                <a:schemeClr val="bg2">
                  <a:gamma/>
                  <a:tint val="0"/>
                  <a:invGamma/>
                  <a:alpha val="2000"/>
                </a:schemeClr>
              </a:gs>
              <a:gs pos="100000">
                <a:schemeClr val="bg2">
                  <a:alpha val="35001"/>
                </a:schemeClr>
              </a:gs>
            </a:gsLst>
            <a:lin ang="5400000" scaled="1"/>
            <a:tileRect/>
          </a:gra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67" name="等腰三角形 267266"/>
          <p:cNvSpPr/>
          <p:nvPr/>
        </p:nvSpPr>
        <p:spPr>
          <a:xfrm rot="-14093529" flipV="1">
            <a:off x="5053013" y="4256088"/>
            <a:ext cx="1374775" cy="1911350"/>
          </a:xfrm>
          <a:prstGeom prst="triangle">
            <a:avLst>
              <a:gd name="adj" fmla="val 0"/>
            </a:avLst>
          </a:prstGeom>
          <a:gradFill rotWithShape="1">
            <a:gsLst>
              <a:gs pos="0">
                <a:schemeClr val="bg2">
                  <a:gamma/>
                  <a:tint val="0"/>
                  <a:invGamma/>
                  <a:alpha val="2000"/>
                </a:schemeClr>
              </a:gs>
              <a:gs pos="100000">
                <a:schemeClr val="bg2">
                  <a:alpha val="35001"/>
                </a:schemeClr>
              </a:gs>
            </a:gsLst>
            <a:lin ang="5400000" scaled="1"/>
            <a:tileRect/>
          </a:gra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68" name="等腰三角形 267267"/>
          <p:cNvSpPr/>
          <p:nvPr/>
        </p:nvSpPr>
        <p:spPr>
          <a:xfrm rot="-5400000">
            <a:off x="6592888" y="3636963"/>
            <a:ext cx="1447800" cy="2555875"/>
          </a:xfrm>
          <a:prstGeom prst="triangle">
            <a:avLst>
              <a:gd name="adj" fmla="val 100000"/>
            </a:avLst>
          </a:prstGeom>
          <a:gradFill rotWithShape="1">
            <a:gsLst>
              <a:gs pos="0">
                <a:schemeClr val="bg2">
                  <a:gamma/>
                  <a:tint val="0"/>
                  <a:invGamma/>
                  <a:alpha val="2000"/>
                </a:schemeClr>
              </a:gs>
              <a:gs pos="100000">
                <a:schemeClr val="bg2">
                  <a:alpha val="35001"/>
                </a:schemeClr>
              </a:gs>
            </a:gsLst>
            <a:lin ang="5400000" scaled="1"/>
            <a:tileRect/>
          </a:gra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69" name="等腰三角形 267268"/>
          <p:cNvSpPr/>
          <p:nvPr/>
        </p:nvSpPr>
        <p:spPr>
          <a:xfrm rot="-14093529" flipH="1">
            <a:off x="4440238" y="2330450"/>
            <a:ext cx="1168400" cy="1738313"/>
          </a:xfrm>
          <a:prstGeom prst="triangle">
            <a:avLst>
              <a:gd name="adj" fmla="val 50000"/>
            </a:avLst>
          </a:prstGeom>
          <a:gradFill rotWithShape="1">
            <a:gsLst>
              <a:gs pos="0">
                <a:schemeClr val="bg2">
                  <a:gamma/>
                  <a:tint val="0"/>
                  <a:invGamma/>
                  <a:alpha val="2000"/>
                </a:schemeClr>
              </a:gs>
              <a:gs pos="100000">
                <a:schemeClr val="bg2">
                  <a:alpha val="35001"/>
                </a:schemeClr>
              </a:gs>
            </a:gsLst>
            <a:lin ang="5400000" scaled="1"/>
            <a:tileRect/>
          </a:gra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70" name="等腰三角形 267269"/>
          <p:cNvSpPr/>
          <p:nvPr/>
        </p:nvSpPr>
        <p:spPr>
          <a:xfrm rot="14093529" flipH="1" flipV="1">
            <a:off x="4356100" y="3556000"/>
            <a:ext cx="1144588" cy="2344738"/>
          </a:xfrm>
          <a:prstGeom prst="triangle">
            <a:avLst>
              <a:gd name="adj" fmla="val 0"/>
            </a:avLst>
          </a:prstGeom>
          <a:gradFill rotWithShape="1">
            <a:gsLst>
              <a:gs pos="0">
                <a:schemeClr val="bg2">
                  <a:gamma/>
                  <a:tint val="0"/>
                  <a:invGamma/>
                  <a:alpha val="2000"/>
                </a:schemeClr>
              </a:gs>
              <a:gs pos="100000">
                <a:schemeClr val="bg2">
                  <a:alpha val="35001"/>
                </a:schemeClr>
              </a:gs>
            </a:gsLst>
            <a:lin ang="5400000" scaled="1"/>
            <a:tileRect/>
          </a:gra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71" name="等腰三角形 267270"/>
          <p:cNvSpPr/>
          <p:nvPr/>
        </p:nvSpPr>
        <p:spPr>
          <a:xfrm rot="5400000" flipH="1">
            <a:off x="3798888" y="2814638"/>
            <a:ext cx="1168400" cy="2251075"/>
          </a:xfrm>
          <a:prstGeom prst="triangle">
            <a:avLst>
              <a:gd name="adj" fmla="val 66032"/>
            </a:avLst>
          </a:prstGeom>
          <a:gradFill rotWithShape="1">
            <a:gsLst>
              <a:gs pos="0">
                <a:schemeClr val="bg2">
                  <a:gamma/>
                  <a:tint val="0"/>
                  <a:invGamma/>
                  <a:alpha val="2000"/>
                </a:schemeClr>
              </a:gs>
              <a:gs pos="100000">
                <a:schemeClr val="bg2">
                  <a:alpha val="35001"/>
                </a:schemeClr>
              </a:gs>
            </a:gsLst>
            <a:lin ang="5400000" scaled="1"/>
            <a:tileRect/>
          </a:gra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72" name="椭圆 267271"/>
          <p:cNvSpPr/>
          <p:nvPr/>
        </p:nvSpPr>
        <p:spPr>
          <a:xfrm>
            <a:off x="4035425" y="3335338"/>
            <a:ext cx="2832100" cy="1041400"/>
          </a:xfrm>
          <a:prstGeom prst="ellipse">
            <a:avLst/>
          </a:prstGeom>
          <a:gradFill rotWithShape="1">
            <a:gsLst>
              <a:gs pos="0">
                <a:srgbClr val="C0C0C0"/>
              </a:gs>
              <a:gs pos="50000">
                <a:srgbClr val="EAEAEA"/>
              </a:gs>
              <a:gs pos="100000">
                <a:srgbClr val="C0C0C0"/>
              </a:gs>
            </a:gsLst>
            <a:lin ang="0" scaled="1"/>
            <a:tileRect/>
          </a:gradFill>
          <a:ln w="9525"/>
          <a:scene3d>
            <a:camera prst="legacyPerspectiveBottom">
              <a:rot lat="0" lon="0" rev="0"/>
            </a:camera>
            <a:lightRig rig="legacyFlat3" dir="t"/>
          </a:scene3d>
          <a:sp3d extrusionH="430200" prstMaterial="legacyMatte">
            <a:bevelT w="13500" h="13500" prst="angle"/>
            <a:bevelB w="13500" h="13500" prst="angle"/>
            <a:extrusionClr>
              <a:srgbClr val="B2B2B2"/>
            </a:extrusionClr>
          </a:sp3d>
        </p:spPr>
        <p:txBody>
          <a:bodyPr/>
          <a:lstStyle/>
          <a:p>
            <a:endParaRPr lang="zh-CN" altLang="en-US"/>
          </a:p>
        </p:txBody>
      </p:sp>
      <p:sp>
        <p:nvSpPr>
          <p:cNvPr id="267273" name="椭圆 267272"/>
          <p:cNvSpPr/>
          <p:nvPr/>
        </p:nvSpPr>
        <p:spPr>
          <a:xfrm>
            <a:off x="4564063" y="3317875"/>
            <a:ext cx="1793875" cy="566738"/>
          </a:xfrm>
          <a:prstGeom prst="ellipse">
            <a:avLst/>
          </a:prstGeom>
          <a:gradFill rotWithShape="1">
            <a:gsLst>
              <a:gs pos="0">
                <a:srgbClr val="C0C0C0"/>
              </a:gs>
              <a:gs pos="50000">
                <a:srgbClr val="F8F8F8"/>
              </a:gs>
              <a:gs pos="100000">
                <a:srgbClr val="C0C0C0"/>
              </a:gs>
            </a:gsLst>
            <a:lin ang="0" scaled="1"/>
            <a:tileRect/>
          </a:gradFill>
          <a:ln w="9525"/>
          <a:scene3d>
            <a:camera prst="legacyPerspectiveBottom">
              <a:rot lat="0" lon="0" rev="0"/>
            </a:camera>
            <a:lightRig rig="legacyFlat3" dir="t"/>
          </a:scene3d>
          <a:sp3d extrusionH="227000" prstMaterial="legacyMatte">
            <a:bevelT w="13500" h="13500" prst="angle"/>
            <a:bevelB w="13500" h="13500" prst="angle"/>
            <a:extrusionClr>
              <a:srgbClr val="C0C0C0"/>
            </a:extrusionClr>
          </a:sp3d>
        </p:spPr>
        <p:txBody>
          <a:bodyPr/>
          <a:lstStyle/>
          <a:p>
            <a:endParaRPr lang="zh-CN" altLang="en-US"/>
          </a:p>
        </p:txBody>
      </p:sp>
      <p:sp>
        <p:nvSpPr>
          <p:cNvPr id="267274" name="椭圆 267273"/>
          <p:cNvSpPr/>
          <p:nvPr/>
        </p:nvSpPr>
        <p:spPr>
          <a:xfrm>
            <a:off x="4645025" y="3363913"/>
            <a:ext cx="1612900" cy="461962"/>
          </a:xfrm>
          <a:prstGeom prst="ellipse">
            <a:avLst/>
          </a:prstGeom>
          <a:gradFill rotWithShape="1">
            <a:gsLst>
              <a:gs pos="0">
                <a:srgbClr val="ACACAC"/>
              </a:gs>
              <a:gs pos="50000">
                <a:srgbClr val="ECD2AC"/>
              </a:gs>
              <a:gs pos="100000">
                <a:srgbClr val="ACACAC"/>
              </a:gs>
            </a:gsLst>
            <a:lin ang="0" scaled="1"/>
            <a:tileRect/>
          </a:gra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81" name="矩形 267280"/>
          <p:cNvSpPr/>
          <p:nvPr/>
        </p:nvSpPr>
        <p:spPr>
          <a:xfrm>
            <a:off x="5295900" y="2716213"/>
            <a:ext cx="142875" cy="431800"/>
          </a:xfrm>
          <a:prstGeom prst="rect">
            <a:avLst/>
          </a:prstGeom>
          <a:gradFill rotWithShape="1">
            <a:gsLst>
              <a:gs pos="0">
                <a:srgbClr val="E3D741"/>
              </a:gs>
              <a:gs pos="100000">
                <a:srgbClr val="E2AD42"/>
              </a:gs>
            </a:gsLst>
            <a:lin ang="0" scaled="1"/>
            <a:tileRect/>
          </a:gradFill>
          <a:ln w="9525" cap="flat" cmpd="sng">
            <a:prstDash val="solid"/>
            <a:miter/>
            <a:headEnd type="none" w="med" len="med"/>
            <a:tailEnd type="none" w="med" len="med"/>
          </a:ln>
          <a:scene3d>
            <a:camera prst="legacyPerspectiveBottomLeft">
              <a:rot lat="0" lon="19500000" rev="0"/>
            </a:camera>
            <a:lightRig rig="legacyFlat3" dir="b"/>
          </a:scene3d>
          <a:sp3d extrusionH="887400" prstMaterial="legacyMatte">
            <a:bevelT w="13500" h="13500" prst="angle"/>
            <a:bevelB w="13500" h="13500" prst="angle"/>
            <a:extrusionClr>
              <a:srgbClr val="8F6E3D"/>
            </a:extrusionClr>
          </a:sp3d>
        </p:spPr>
        <p:txBody>
          <a:bodyPr/>
          <a:lstStyle/>
          <a:p>
            <a:endParaRPr lang="zh-CN" altLang="en-US"/>
          </a:p>
        </p:txBody>
      </p:sp>
      <p:sp>
        <p:nvSpPr>
          <p:cNvPr id="267282" name="椭圆 267281"/>
          <p:cNvSpPr/>
          <p:nvPr/>
        </p:nvSpPr>
        <p:spPr>
          <a:xfrm>
            <a:off x="4645025" y="3363913"/>
            <a:ext cx="1612900" cy="461962"/>
          </a:xfrm>
          <a:prstGeom prst="ellipse">
            <a:avLst/>
          </a:prstGeom>
          <a:gradFill rotWithShape="1">
            <a:gsLst>
              <a:gs pos="0">
                <a:srgbClr val="CFC1B1"/>
              </a:gs>
              <a:gs pos="50000">
                <a:srgbClr val="ECD2AC"/>
              </a:gs>
              <a:gs pos="100000">
                <a:srgbClr val="CFC1B1"/>
              </a:gs>
            </a:gsLst>
            <a:lin ang="0" scaled="1"/>
            <a:tileRect/>
          </a:gra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83" name="任意多边形 267282"/>
          <p:cNvSpPr/>
          <p:nvPr/>
        </p:nvSpPr>
        <p:spPr>
          <a:xfrm rot="16200000">
            <a:off x="4767263" y="2894013"/>
            <a:ext cx="936625" cy="612775"/>
          </a:xfrm>
          <a:custGeom>
            <a:avLst/>
            <a:gdLst>
              <a:gd name="txL" fmla="*/ 3538 w 21600"/>
              <a:gd name="txT" fmla="*/ 3538 h 21600"/>
              <a:gd name="txR" fmla="*/ 18061 w 21600"/>
              <a:gd name="txB" fmla="*/ 18061 h 21600"/>
            </a:gdLst>
            <a:ahLst/>
            <a:cxnLst>
              <a:cxn ang="0">
                <a:pos x="19861" y="10800"/>
              </a:cxn>
              <a:cxn ang="90">
                <a:pos x="10800" y="21600"/>
              </a:cxn>
              <a:cxn ang="180">
                <a:pos x="1738" y="10800"/>
              </a:cxn>
              <a:cxn ang="270">
                <a:pos x="10800" y="0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3477" y="21600"/>
                </a:lnTo>
                <a:lnTo>
                  <a:pt x="18123" y="21600"/>
                </a:lnTo>
                <a:lnTo>
                  <a:pt x="21600" y="0"/>
                </a:lnTo>
                <a:close/>
              </a:path>
            </a:pathLst>
          </a:custGeom>
          <a:gradFill rotWithShape="1">
            <a:gsLst>
              <a:gs pos="0">
                <a:srgbClr val="E1CE43"/>
              </a:gs>
              <a:gs pos="100000">
                <a:srgbClr val="DF9817"/>
              </a:gs>
            </a:gsLst>
            <a:lin ang="5400000" scaled="1"/>
            <a:tileRect/>
          </a:gradFill>
          <a:ln w="9525" cap="flat" cmpd="sng">
            <a:prstDash val="solid"/>
            <a:miter/>
            <a:headEnd type="none" w="med" len="med"/>
            <a:tailEnd type="none" w="med" len="med"/>
          </a:ln>
          <a:scene3d>
            <a:camera prst="legacyPerspectiveLeft">
              <a:rot lat="0" lon="0" rev="0"/>
            </a:camera>
            <a:lightRig rig="legacyFlat3" dir="b"/>
          </a:scene3d>
          <a:sp3d extrusionH="2513000" prstMaterial="legacyMatte">
            <a:bevelT w="13500" h="13500" prst="angle"/>
            <a:bevelB w="13500" h="13500" prst="angle"/>
            <a:extrusionClr>
              <a:srgbClr val="8F6E3D"/>
            </a:extrusionClr>
          </a:sp3d>
        </p:spPr>
        <p:txBody>
          <a:bodyPr/>
          <a:lstStyle/>
          <a:p>
            <a:endParaRPr lang="zh-CN" altLang="en-US"/>
          </a:p>
        </p:txBody>
      </p:sp>
      <p:sp>
        <p:nvSpPr>
          <p:cNvPr id="267284" name="任意多边形 267283"/>
          <p:cNvSpPr/>
          <p:nvPr/>
        </p:nvSpPr>
        <p:spPr>
          <a:xfrm rot="5400000">
            <a:off x="5530850" y="3054350"/>
            <a:ext cx="522288" cy="492125"/>
          </a:xfrm>
          <a:custGeom>
            <a:avLst/>
            <a:gdLst>
              <a:gd name="txL" fmla="*/ 2390 w 21600"/>
              <a:gd name="txT" fmla="*/ 2390 h 21600"/>
              <a:gd name="txR" fmla="*/ 19209 w 21600"/>
              <a:gd name="txB" fmla="*/ 19209 h 21600"/>
            </a:gdLst>
            <a:ahLst/>
            <a:cxnLst>
              <a:cxn ang="0">
                <a:pos x="21009" y="10800"/>
              </a:cxn>
              <a:cxn ang="90">
                <a:pos x="10800" y="21600"/>
              </a:cxn>
              <a:cxn ang="180">
                <a:pos x="590" y="10800"/>
              </a:cxn>
              <a:cxn ang="270">
                <a:pos x="10800" y="0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1181" y="21600"/>
                </a:lnTo>
                <a:lnTo>
                  <a:pt x="20419" y="21600"/>
                </a:lnTo>
                <a:lnTo>
                  <a:pt x="21600" y="0"/>
                </a:lnTo>
                <a:close/>
              </a:path>
            </a:pathLst>
          </a:custGeom>
          <a:gradFill rotWithShape="1">
            <a:gsLst>
              <a:gs pos="0">
                <a:srgbClr val="DF9817"/>
              </a:gs>
              <a:gs pos="100000">
                <a:srgbClr val="E1CE43"/>
              </a:gs>
            </a:gsLst>
            <a:lin ang="5400000" scaled="1"/>
            <a:tileRect/>
          </a:gradFill>
          <a:ln w="9525" cap="flat" cmpd="sng">
            <a:prstDash val="solid"/>
            <a:miter/>
            <a:headEnd type="none" w="med" len="med"/>
            <a:tailEnd type="none" w="med" len="med"/>
          </a:ln>
          <a:scene3d>
            <a:camera prst="legacyPerspectiveRight">
              <a:rot lat="0" lon="0" rev="0"/>
            </a:camera>
            <a:lightRig rig="legacyFlat3" dir="b"/>
          </a:scene3d>
          <a:sp3d extrusionH="671500" prstMaterial="legacyMatte">
            <a:bevelT w="13500" h="13500" prst="angle"/>
            <a:bevelB w="13500" h="13500" prst="angle"/>
            <a:extrusionClr>
              <a:srgbClr val="BE9A66"/>
            </a:extrusionClr>
          </a:sp3d>
        </p:spPr>
        <p:txBody>
          <a:bodyPr/>
          <a:lstStyle/>
          <a:p>
            <a:endParaRPr lang="zh-CN" altLang="en-US"/>
          </a:p>
        </p:txBody>
      </p:sp>
      <p:sp>
        <p:nvSpPr>
          <p:cNvPr id="267285" name="矩形 267284"/>
          <p:cNvSpPr/>
          <p:nvPr/>
        </p:nvSpPr>
        <p:spPr>
          <a:xfrm>
            <a:off x="5006975" y="2922588"/>
            <a:ext cx="80963" cy="79375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86" name="矩形 267285"/>
          <p:cNvSpPr/>
          <p:nvPr/>
        </p:nvSpPr>
        <p:spPr>
          <a:xfrm>
            <a:off x="5006975" y="3046413"/>
            <a:ext cx="80963" cy="80962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87" name="矩形 267286"/>
          <p:cNvSpPr/>
          <p:nvPr/>
        </p:nvSpPr>
        <p:spPr>
          <a:xfrm>
            <a:off x="5006975" y="3173413"/>
            <a:ext cx="80963" cy="80962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88" name="矩形 267287"/>
          <p:cNvSpPr/>
          <p:nvPr/>
        </p:nvSpPr>
        <p:spPr>
          <a:xfrm>
            <a:off x="5006975" y="3300413"/>
            <a:ext cx="80963" cy="79375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89" name="矩形 267288"/>
          <p:cNvSpPr/>
          <p:nvPr/>
        </p:nvSpPr>
        <p:spPr>
          <a:xfrm>
            <a:off x="5006975" y="3425825"/>
            <a:ext cx="80963" cy="79375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90" name="矩形 267289"/>
          <p:cNvSpPr/>
          <p:nvPr/>
        </p:nvSpPr>
        <p:spPr>
          <a:xfrm>
            <a:off x="5160963" y="2936875"/>
            <a:ext cx="80962" cy="79375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91" name="矩形 267290"/>
          <p:cNvSpPr/>
          <p:nvPr/>
        </p:nvSpPr>
        <p:spPr>
          <a:xfrm>
            <a:off x="5160963" y="3060700"/>
            <a:ext cx="80962" cy="80963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92" name="矩形 267291"/>
          <p:cNvSpPr/>
          <p:nvPr/>
        </p:nvSpPr>
        <p:spPr>
          <a:xfrm>
            <a:off x="5160963" y="3314700"/>
            <a:ext cx="80962" cy="79375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93" name="矩形 267292"/>
          <p:cNvSpPr/>
          <p:nvPr/>
        </p:nvSpPr>
        <p:spPr>
          <a:xfrm>
            <a:off x="5300663" y="3200400"/>
            <a:ext cx="80962" cy="80963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94" name="矩形 267293"/>
          <p:cNvSpPr>
            <a:spLocks noChangeAspect="1"/>
          </p:cNvSpPr>
          <p:nvPr/>
        </p:nvSpPr>
        <p:spPr>
          <a:xfrm>
            <a:off x="5740400" y="3140075"/>
            <a:ext cx="55563" cy="55563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95" name="矩形 267294"/>
          <p:cNvSpPr>
            <a:spLocks noChangeAspect="1"/>
          </p:cNvSpPr>
          <p:nvPr/>
        </p:nvSpPr>
        <p:spPr>
          <a:xfrm>
            <a:off x="5838825" y="3140075"/>
            <a:ext cx="53975" cy="53975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96" name="矩形 267295"/>
          <p:cNvSpPr>
            <a:spLocks noChangeAspect="1"/>
          </p:cNvSpPr>
          <p:nvPr/>
        </p:nvSpPr>
        <p:spPr>
          <a:xfrm>
            <a:off x="5935663" y="3138488"/>
            <a:ext cx="55562" cy="53975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97" name="矩形 267296"/>
          <p:cNvSpPr>
            <a:spLocks noChangeAspect="1"/>
          </p:cNvSpPr>
          <p:nvPr/>
        </p:nvSpPr>
        <p:spPr>
          <a:xfrm>
            <a:off x="5838825" y="3225800"/>
            <a:ext cx="55563" cy="55563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98" name="矩形 267297"/>
          <p:cNvSpPr>
            <a:spLocks noChangeAspect="1"/>
          </p:cNvSpPr>
          <p:nvPr/>
        </p:nvSpPr>
        <p:spPr>
          <a:xfrm>
            <a:off x="5937250" y="3225800"/>
            <a:ext cx="53975" cy="53975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299" name="矩形 267298"/>
          <p:cNvSpPr>
            <a:spLocks noChangeAspect="1"/>
          </p:cNvSpPr>
          <p:nvPr/>
        </p:nvSpPr>
        <p:spPr>
          <a:xfrm>
            <a:off x="5937250" y="3311525"/>
            <a:ext cx="55563" cy="55563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300" name="矩形 267299"/>
          <p:cNvSpPr>
            <a:spLocks noChangeAspect="1"/>
          </p:cNvSpPr>
          <p:nvPr/>
        </p:nvSpPr>
        <p:spPr>
          <a:xfrm>
            <a:off x="5451475" y="3005138"/>
            <a:ext cx="55563" cy="53975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301" name="矩形 267300"/>
          <p:cNvSpPr>
            <a:spLocks noChangeAspect="1"/>
          </p:cNvSpPr>
          <p:nvPr/>
        </p:nvSpPr>
        <p:spPr>
          <a:xfrm>
            <a:off x="5453063" y="3092450"/>
            <a:ext cx="53975" cy="53975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302" name="矩形 267301"/>
          <p:cNvSpPr>
            <a:spLocks noChangeAspect="1"/>
          </p:cNvSpPr>
          <p:nvPr/>
        </p:nvSpPr>
        <p:spPr>
          <a:xfrm>
            <a:off x="5453063" y="3328988"/>
            <a:ext cx="55562" cy="55562"/>
          </a:xfrm>
          <a:prstGeom prst="rect">
            <a:avLst/>
          </a:prstGeom>
          <a:solidFill>
            <a:srgbClr val="F4F09A"/>
          </a:solidFill>
          <a:ln w="9525"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303" name="任意多边形 267302"/>
          <p:cNvSpPr/>
          <p:nvPr/>
        </p:nvSpPr>
        <p:spPr>
          <a:xfrm rot="5400000">
            <a:off x="5754688" y="3252788"/>
            <a:ext cx="341312" cy="420687"/>
          </a:xfrm>
          <a:custGeom>
            <a:avLst/>
            <a:gdLst>
              <a:gd name="txL" fmla="*/ 2390 w 21600"/>
              <a:gd name="txT" fmla="*/ 2390 h 21600"/>
              <a:gd name="txR" fmla="*/ 19209 w 21600"/>
              <a:gd name="txB" fmla="*/ 19209 h 21600"/>
            </a:gdLst>
            <a:ahLst/>
            <a:cxnLst>
              <a:cxn ang="0">
                <a:pos x="21009" y="10800"/>
              </a:cxn>
              <a:cxn ang="90">
                <a:pos x="10800" y="21600"/>
              </a:cxn>
              <a:cxn ang="180">
                <a:pos x="590" y="10800"/>
              </a:cxn>
              <a:cxn ang="270">
                <a:pos x="10800" y="0"/>
              </a:cxn>
            </a:cxnLst>
            <a:rect l="txL" t="txT" r="txR" b="txB"/>
            <a:pathLst>
              <a:path w="21600" h="21600">
                <a:moveTo>
                  <a:pt x="0" y="0"/>
                </a:moveTo>
                <a:lnTo>
                  <a:pt x="1181" y="21600"/>
                </a:lnTo>
                <a:lnTo>
                  <a:pt x="20419" y="21600"/>
                </a:lnTo>
                <a:lnTo>
                  <a:pt x="21600" y="0"/>
                </a:lnTo>
                <a:close/>
              </a:path>
            </a:pathLst>
          </a:custGeom>
          <a:gradFill rotWithShape="1">
            <a:gsLst>
              <a:gs pos="0">
                <a:srgbClr val="AC770C"/>
              </a:gs>
              <a:gs pos="100000">
                <a:srgbClr val="DAA13A"/>
              </a:gs>
            </a:gsLst>
            <a:lin ang="5400000" scaled="1"/>
            <a:tileRect/>
          </a:gradFill>
          <a:ln w="9525" cap="flat" cmpd="sng">
            <a:prstDash val="solid"/>
            <a:miter/>
            <a:headEnd type="none" w="med" len="med"/>
            <a:tailEnd type="none" w="med" len="med"/>
          </a:ln>
          <a:scene3d>
            <a:camera prst="legacyPerspectiveRight">
              <a:rot lat="0" lon="0" rev="0"/>
            </a:camera>
            <a:lightRig rig="legacyFlat3" dir="b"/>
          </a:scene3d>
          <a:sp3d extrusionH="671500" prstMaterial="legacyMatte">
            <a:bevelT w="13500" h="13500" prst="angle"/>
            <a:bevelB w="13500" h="13500" prst="angle"/>
            <a:extrusionClr>
              <a:srgbClr val="A17C45"/>
            </a:extrusionClr>
          </a:sp3d>
        </p:spPr>
        <p:txBody>
          <a:bodyPr/>
          <a:lstStyle/>
          <a:p>
            <a:endParaRPr lang="zh-CN" altLang="en-US"/>
          </a:p>
        </p:txBody>
      </p:sp>
      <p:sp>
        <p:nvSpPr>
          <p:cNvPr id="267314" name="椭圆 267313"/>
          <p:cNvSpPr/>
          <p:nvPr/>
        </p:nvSpPr>
        <p:spPr>
          <a:xfrm>
            <a:off x="3257550" y="1719263"/>
            <a:ext cx="1428750" cy="1428750"/>
          </a:xfrm>
          <a:prstGeom prst="ellipse">
            <a:avLst/>
          </a:prstGeom>
          <a:solidFill>
            <a:srgbClr val="C9D6FF"/>
          </a:solidFill>
          <a:ln w="952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307" name="矩形 267306"/>
          <p:cNvSpPr/>
          <p:nvPr/>
        </p:nvSpPr>
        <p:spPr>
          <a:xfrm>
            <a:off x="3276600" y="2133600"/>
            <a:ext cx="1368425" cy="511175"/>
          </a:xfrm>
          <a:prstGeom prst="rect">
            <a:avLst/>
          </a:prstGeom>
        </p:spPr>
        <p:txBody>
          <a:bodyPr wrap="none" fromWordArt="1">
            <a:prstTxWarp prst="textCanUp">
              <a:avLst>
                <a:gd name="adj" fmla="val 85713"/>
              </a:avLst>
            </a:prstTxWarp>
            <a:normAutofit lnSpcReduction="10000"/>
          </a:bodyPr>
          <a:lstStyle/>
          <a:p>
            <a:pPr algn="ctr"/>
            <a:r>
              <a:rPr lang="zh-CN" altLang="en-US" sz="2800" b="1">
                <a:solidFill>
                  <a:srgbClr val="A26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教材分析</a:t>
            </a:r>
            <a:endParaRPr lang="zh-CN" altLang="en-US" sz="2800" b="1">
              <a:solidFill>
                <a:srgbClr val="A26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7316" name="椭圆 267315"/>
          <p:cNvSpPr/>
          <p:nvPr/>
        </p:nvSpPr>
        <p:spPr>
          <a:xfrm>
            <a:off x="2152650" y="3219450"/>
            <a:ext cx="1428750" cy="1428750"/>
          </a:xfrm>
          <a:prstGeom prst="ellipse">
            <a:avLst/>
          </a:prstGeom>
          <a:solidFill>
            <a:srgbClr val="9BB3FF"/>
          </a:solidFill>
          <a:ln w="952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317" name="椭圆 267316"/>
          <p:cNvSpPr/>
          <p:nvPr/>
        </p:nvSpPr>
        <p:spPr>
          <a:xfrm>
            <a:off x="2990850" y="4924425"/>
            <a:ext cx="1428750" cy="1428750"/>
          </a:xfrm>
          <a:prstGeom prst="ellipse">
            <a:avLst/>
          </a:prstGeom>
          <a:solidFill>
            <a:srgbClr val="7CA1FF"/>
          </a:solidFill>
          <a:ln w="952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318" name="椭圆 267317"/>
          <p:cNvSpPr/>
          <p:nvPr/>
        </p:nvSpPr>
        <p:spPr>
          <a:xfrm>
            <a:off x="5625223" y="5206514"/>
            <a:ext cx="1428750" cy="1428750"/>
          </a:xfrm>
          <a:prstGeom prst="ellipse">
            <a:avLst/>
          </a:prstGeom>
          <a:solidFill>
            <a:srgbClr val="3D6BFF"/>
          </a:solidFill>
          <a:ln w="952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319" name="椭圆 267318"/>
          <p:cNvSpPr/>
          <p:nvPr/>
        </p:nvSpPr>
        <p:spPr>
          <a:xfrm>
            <a:off x="8349541" y="4201375"/>
            <a:ext cx="1428750" cy="1428750"/>
          </a:xfrm>
          <a:prstGeom prst="ellipse">
            <a:avLst/>
          </a:prstGeom>
          <a:solidFill>
            <a:srgbClr val="0F48FF"/>
          </a:solidFill>
          <a:ln w="952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320" name="椭圆 267319"/>
          <p:cNvSpPr/>
          <p:nvPr/>
        </p:nvSpPr>
        <p:spPr>
          <a:xfrm>
            <a:off x="8839200" y="1771650"/>
            <a:ext cx="1428750" cy="1428750"/>
          </a:xfrm>
          <a:prstGeom prst="ellipse">
            <a:avLst/>
          </a:prstGeom>
          <a:solidFill>
            <a:srgbClr val="0032D4"/>
          </a:solidFill>
          <a:ln w="9525" cap="flat" cmpd="sng">
            <a:solidFill>
              <a:schemeClr val="accent1"/>
            </a:solid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7321" name="矩形 267320"/>
          <p:cNvSpPr/>
          <p:nvPr/>
        </p:nvSpPr>
        <p:spPr>
          <a:xfrm>
            <a:off x="3806825" y="5173642"/>
            <a:ext cx="1428750" cy="795338"/>
          </a:xfrm>
          <a:prstGeom prst="rect">
            <a:avLst/>
          </a:prstGeom>
        </p:spPr>
        <p:txBody>
          <a:bodyPr wrap="none" fromWordArt="1">
            <a:prstTxWarp prst="textCanUp">
              <a:avLst>
                <a:gd name="adj" fmla="val 100000"/>
              </a:avLst>
            </a:prstTxWarp>
            <a:normAutofit fontScale="97500"/>
          </a:bodyPr>
          <a:lstStyle/>
          <a:p>
            <a:pPr algn="ctr"/>
            <a:endParaRPr lang="zh-CN" altLang="en-US" sz="2800" b="1" dirty="0">
              <a:solidFill>
                <a:srgbClr val="D07C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67325" name="矩形 267324"/>
          <p:cNvSpPr/>
          <p:nvPr/>
        </p:nvSpPr>
        <p:spPr>
          <a:xfrm>
            <a:off x="8975725" y="2205038"/>
            <a:ext cx="1144588" cy="501650"/>
          </a:xfrm>
          <a:prstGeom prst="rect">
            <a:avLst/>
          </a:prstGeom>
        </p:spPr>
        <p:txBody>
          <a:bodyPr wrap="none" fromWordArt="1">
            <a:prstTxWarp prst="textCanUp">
              <a:avLst>
                <a:gd name="adj" fmla="val 91102"/>
              </a:avLst>
            </a:prstTxWarp>
            <a:normAutofit lnSpcReduction="10000"/>
          </a:bodyPr>
          <a:lstStyle/>
          <a:p>
            <a:pPr algn="ctr"/>
            <a:r>
              <a:rPr lang="zh-CN" altLang="en-US" sz="2800" b="1" dirty="0">
                <a:solidFill>
                  <a:srgbClr val="FFFFFF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设计评价</a:t>
            </a:r>
            <a:endParaRPr lang="zh-CN" altLang="en-US" sz="2800" b="1" dirty="0">
              <a:solidFill>
                <a:srgbClr val="FFFFFF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185035" y="3756660"/>
            <a:ext cx="1368425" cy="511175"/>
          </a:xfrm>
          <a:prstGeom prst="rect">
            <a:avLst/>
          </a:prstGeom>
        </p:spPr>
        <p:txBody>
          <a:bodyPr wrap="none" fromWordArt="1">
            <a:prstTxWarp prst="textCanUp">
              <a:avLst>
                <a:gd name="adj" fmla="val 85713"/>
              </a:avLst>
            </a:prstTxWarp>
            <a:normAutofit lnSpcReduction="10000"/>
          </a:bodyPr>
          <a:lstStyle/>
          <a:p>
            <a:pPr algn="ctr"/>
            <a:r>
              <a:rPr lang="zh-CN" altLang="en-US" sz="2800" b="1" dirty="0">
                <a:solidFill>
                  <a:srgbClr val="A26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学情分析</a:t>
            </a:r>
            <a:endParaRPr lang="zh-CN" altLang="en-US" sz="2800" b="1" dirty="0">
              <a:solidFill>
                <a:srgbClr val="A26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058403" y="5338060"/>
            <a:ext cx="1368425" cy="511175"/>
          </a:xfrm>
          <a:prstGeom prst="rect">
            <a:avLst/>
          </a:prstGeom>
        </p:spPr>
        <p:txBody>
          <a:bodyPr wrap="none" fromWordArt="1">
            <a:prstTxWarp prst="textCanUp">
              <a:avLst>
                <a:gd name="adj" fmla="val 85713"/>
              </a:avLst>
            </a:prstTxWarp>
            <a:normAutofit lnSpcReduction="10000"/>
          </a:bodyPr>
          <a:lstStyle/>
          <a:p>
            <a:pPr algn="ctr"/>
            <a:r>
              <a:rPr lang="zh-CN" altLang="en-US" sz="2800" b="1" dirty="0" smtClean="0">
                <a:solidFill>
                  <a:srgbClr val="A26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教学目标</a:t>
            </a:r>
            <a:r>
              <a:rPr lang="zh-CN" altLang="en-US" sz="2800" b="1" dirty="0">
                <a:solidFill>
                  <a:srgbClr val="A26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</a:t>
            </a:r>
            <a:r>
              <a:rPr lang="zh-CN" altLang="en-US" sz="2800" b="1" dirty="0" smtClean="0">
                <a:solidFill>
                  <a:srgbClr val="A26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析</a:t>
            </a:r>
            <a:endParaRPr lang="zh-CN" altLang="en-US" sz="2800" b="1" dirty="0">
              <a:solidFill>
                <a:srgbClr val="A26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5693477" y="5623784"/>
            <a:ext cx="1368425" cy="511175"/>
          </a:xfrm>
          <a:prstGeom prst="rect">
            <a:avLst/>
          </a:prstGeom>
        </p:spPr>
        <p:txBody>
          <a:bodyPr wrap="none" fromWordArt="1">
            <a:prstTxWarp prst="textCanUp">
              <a:avLst>
                <a:gd name="adj" fmla="val 85713"/>
              </a:avLst>
            </a:prstTxWarp>
            <a:normAutofit lnSpcReduction="10000"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教学重难点分析</a:t>
            </a:r>
            <a:endParaRPr lang="zh-CN" altLang="en-US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8393127" y="4662467"/>
            <a:ext cx="1368425" cy="511175"/>
          </a:xfrm>
          <a:prstGeom prst="rect">
            <a:avLst/>
          </a:prstGeom>
        </p:spPr>
        <p:txBody>
          <a:bodyPr wrap="none" fromWordArt="1">
            <a:prstTxWarp prst="textCanUp">
              <a:avLst>
                <a:gd name="adj" fmla="val 85713"/>
              </a:avLst>
            </a:prstTxWarp>
            <a:normAutofit lnSpcReduction="10000"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教学过程分析</a:t>
            </a:r>
            <a:endParaRPr lang="zh-CN" altLang="en-US" sz="2800" b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1169670" y="1144270"/>
            <a:ext cx="46532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一、教学内容与学情分析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4289" name="平行四边形 4288"/>
          <p:cNvSpPr/>
          <p:nvPr/>
        </p:nvSpPr>
        <p:spPr>
          <a:xfrm>
            <a:off x="565785" y="3596640"/>
            <a:ext cx="2780030" cy="1019810"/>
          </a:xfrm>
          <a:prstGeom prst="parallelogram">
            <a:avLst>
              <a:gd name="adj" fmla="val 112071"/>
            </a:avLst>
          </a:prstGeom>
          <a:solidFill>
            <a:srgbClr val="FFFF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p>
            <a:pPr algn="ctr"/>
            <a:r>
              <a:rPr lang="zh-CN" altLang="en-US" sz="2800" b="1" dirty="0">
                <a:latin typeface="Arial" panose="020B0604020202020204" pitchFamily="34" charset="0"/>
                <a:ea typeface="黑体" panose="02010609060101010101" pitchFamily="49" charset="-122"/>
              </a:rPr>
              <a:t>平行四边形</a:t>
            </a:r>
            <a:endParaRPr lang="zh-CN" altLang="en-US" sz="2800" b="1" dirty="0"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4318" name="矩形 4317"/>
          <p:cNvSpPr/>
          <p:nvPr/>
        </p:nvSpPr>
        <p:spPr>
          <a:xfrm>
            <a:off x="3763010" y="2011045"/>
            <a:ext cx="2035175" cy="1283970"/>
          </a:xfrm>
          <a:prstGeom prst="rect">
            <a:avLst/>
          </a:prstGeom>
          <a:solidFill>
            <a:srgbClr val="FF000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矩形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4307" name="菱形 4306"/>
          <p:cNvSpPr/>
          <p:nvPr/>
        </p:nvSpPr>
        <p:spPr>
          <a:xfrm>
            <a:off x="3936365" y="4008120"/>
            <a:ext cx="1862138" cy="1719263"/>
          </a:xfrm>
          <a:prstGeom prst="diamond">
            <a:avLst/>
          </a:prstGeom>
          <a:solidFill>
            <a:srgbClr val="00B0F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菱形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4321" name="矩形 4320"/>
          <p:cNvSpPr/>
          <p:nvPr/>
        </p:nvSpPr>
        <p:spPr>
          <a:xfrm>
            <a:off x="6662420" y="3156585"/>
            <a:ext cx="1292225" cy="1184910"/>
          </a:xfrm>
          <a:prstGeom prst="rect">
            <a:avLst/>
          </a:prstGeom>
          <a:solidFill>
            <a:srgbClr val="7030A0"/>
          </a:solidFill>
          <a:ln w="9525" cap="flat" cmpd="sng">
            <a:solidFill>
              <a:schemeClr val="tx1"/>
            </a:solidFill>
            <a:prstDash val="solid"/>
            <a:miter/>
            <a:headEnd type="none" w="med" len="med"/>
            <a:tailEnd type="none" w="med" len="med"/>
          </a:ln>
        </p:spPr>
        <p:txBody>
          <a:bodyPr wrap="none" anchor="ctr" anchorCtr="0"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正方形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6" name="右箭头 5"/>
          <p:cNvSpPr/>
          <p:nvPr/>
        </p:nvSpPr>
        <p:spPr>
          <a:xfrm rot="19860000">
            <a:off x="2829560" y="2879725"/>
            <a:ext cx="958850" cy="452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右箭头 6"/>
          <p:cNvSpPr/>
          <p:nvPr/>
        </p:nvSpPr>
        <p:spPr>
          <a:xfrm rot="1740000">
            <a:off x="2927985" y="4428490"/>
            <a:ext cx="958850" cy="452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右箭头 7"/>
          <p:cNvSpPr/>
          <p:nvPr/>
        </p:nvSpPr>
        <p:spPr>
          <a:xfrm rot="2100000">
            <a:off x="5855335" y="2735580"/>
            <a:ext cx="802640" cy="452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 rot="19860000">
            <a:off x="5848350" y="4488180"/>
            <a:ext cx="958850" cy="45275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8269605" y="4661535"/>
            <a:ext cx="3601720" cy="1936750"/>
          </a:xfrm>
          <a:prstGeom prst="rect">
            <a:avLst/>
          </a:prstGeom>
          <a:pattFill prst="pct5">
            <a:fgClr>
              <a:schemeClr val="bg1"/>
            </a:fgClr>
            <a:bgClr>
              <a:schemeClr val="bg1"/>
            </a:bgClr>
          </a:pattFill>
          <a:effectLst>
            <a:glow rad="63500">
              <a:schemeClr val="accent1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156" name="组合 155"/>
          <p:cNvGrpSpPr/>
          <p:nvPr/>
        </p:nvGrpSpPr>
        <p:grpSpPr>
          <a:xfrm>
            <a:off x="8271510" y="663575"/>
            <a:ext cx="3714115" cy="3891915"/>
            <a:chOff x="13026" y="1045"/>
            <a:chExt cx="5849" cy="6129"/>
          </a:xfrm>
        </p:grpSpPr>
        <p:sp>
          <p:nvSpPr>
            <p:cNvPr id="157" name="矩形 156"/>
            <p:cNvSpPr/>
            <p:nvPr/>
          </p:nvSpPr>
          <p:spPr>
            <a:xfrm>
              <a:off x="13026" y="1046"/>
              <a:ext cx="5669" cy="6129"/>
            </a:xfrm>
            <a:prstGeom prst="rect">
              <a:avLst/>
            </a:prstGeom>
            <a:pattFill prst="pct20">
              <a:fgClr>
                <a:schemeClr val="accent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158" name="组合 157"/>
            <p:cNvGrpSpPr/>
            <p:nvPr/>
          </p:nvGrpSpPr>
          <p:grpSpPr>
            <a:xfrm>
              <a:off x="13357" y="1045"/>
              <a:ext cx="5518" cy="6129"/>
              <a:chOff x="13357" y="1045"/>
              <a:chExt cx="5518" cy="6129"/>
            </a:xfrm>
          </p:grpSpPr>
          <p:sp>
            <p:nvSpPr>
              <p:cNvPr id="159" name="任意多边形 76"/>
              <p:cNvSpPr/>
              <p:nvPr/>
            </p:nvSpPr>
            <p:spPr>
              <a:xfrm>
                <a:off x="13482" y="2173"/>
                <a:ext cx="736" cy="769"/>
              </a:xfrm>
              <a:custGeom>
                <a:avLst/>
                <a:gdLst>
                  <a:gd name="connsiteX0" fmla="*/ 160023 w 893369"/>
                  <a:gd name="connsiteY0" fmla="*/ 0 h 932510"/>
                  <a:gd name="connsiteX1" fmla="*/ 800097 w 893369"/>
                  <a:gd name="connsiteY1" fmla="*/ 0 h 932510"/>
                  <a:gd name="connsiteX2" fmla="*/ 862385 w 893369"/>
                  <a:gd name="connsiteY2" fmla="*/ 12576 h 932510"/>
                  <a:gd name="connsiteX3" fmla="*/ 893369 w 893369"/>
                  <a:gd name="connsiteY3" fmla="*/ 33465 h 932510"/>
                  <a:gd name="connsiteX4" fmla="*/ 75437 w 893369"/>
                  <a:gd name="connsiteY4" fmla="*/ 932510 h 932510"/>
                  <a:gd name="connsiteX5" fmla="*/ 46870 w 893369"/>
                  <a:gd name="connsiteY5" fmla="*/ 913250 h 932510"/>
                  <a:gd name="connsiteX6" fmla="*/ 0 w 893369"/>
                  <a:gd name="connsiteY6" fmla="*/ 800097 h 932510"/>
                  <a:gd name="connsiteX7" fmla="*/ 0 w 893369"/>
                  <a:gd name="connsiteY7" fmla="*/ 160023 h 932510"/>
                  <a:gd name="connsiteX8" fmla="*/ 160023 w 893369"/>
                  <a:gd name="connsiteY8" fmla="*/ 0 h 9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3369" h="932510">
                    <a:moveTo>
                      <a:pt x="160023" y="0"/>
                    </a:moveTo>
                    <a:lnTo>
                      <a:pt x="800097" y="0"/>
                    </a:lnTo>
                    <a:cubicBezTo>
                      <a:pt x="822192" y="0"/>
                      <a:pt x="843240" y="4478"/>
                      <a:pt x="862385" y="12576"/>
                    </a:cubicBezTo>
                    <a:lnTo>
                      <a:pt x="893369" y="33465"/>
                    </a:lnTo>
                    <a:lnTo>
                      <a:pt x="75437" y="932510"/>
                    </a:lnTo>
                    <a:lnTo>
                      <a:pt x="46870" y="913250"/>
                    </a:lnTo>
                    <a:cubicBezTo>
                      <a:pt x="17912" y="884292"/>
                      <a:pt x="0" y="844286"/>
                      <a:pt x="0" y="800097"/>
                    </a:cubicBezTo>
                    <a:lnTo>
                      <a:pt x="0" y="160023"/>
                    </a:lnTo>
                    <a:cubicBezTo>
                      <a:pt x="0" y="71645"/>
                      <a:pt x="71645" y="0"/>
                      <a:pt x="160023" y="0"/>
                    </a:cubicBezTo>
                    <a:close/>
                  </a:path>
                </a:pathLst>
              </a:custGeom>
              <a:solidFill>
                <a:srgbClr val="55BEED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160" name="组合 159"/>
              <p:cNvGrpSpPr/>
              <p:nvPr/>
            </p:nvGrpSpPr>
            <p:grpSpPr>
              <a:xfrm>
                <a:off x="13386" y="2027"/>
                <a:ext cx="5040" cy="822"/>
                <a:chOff x="5021579" y="2204582"/>
                <a:chExt cx="3200739" cy="521520"/>
              </a:xfrm>
            </p:grpSpPr>
            <p:sp>
              <p:nvSpPr>
                <p:cNvPr id="161" name="任意多边形 77"/>
                <p:cNvSpPr/>
                <p:nvPr/>
              </p:nvSpPr>
              <p:spPr>
                <a:xfrm>
                  <a:off x="5021579" y="2225038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62" name="文本框 34"/>
                <p:cNvSpPr txBox="1"/>
                <p:nvPr/>
              </p:nvSpPr>
              <p:spPr>
                <a:xfrm>
                  <a:off x="5247663" y="2204582"/>
                  <a:ext cx="2974655" cy="52152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zh-CN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教学目标分析</a:t>
                  </a:r>
                  <a:endParaRPr lang="zh-CN" altLang="zh-CN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163" name="组合 162"/>
              <p:cNvGrpSpPr/>
              <p:nvPr/>
            </p:nvGrpSpPr>
            <p:grpSpPr>
              <a:xfrm>
                <a:off x="13454" y="5189"/>
                <a:ext cx="4648" cy="967"/>
                <a:chOff x="8591554" y="2758129"/>
                <a:chExt cx="2951421" cy="614313"/>
              </a:xfrm>
            </p:grpSpPr>
            <p:sp>
              <p:nvSpPr>
                <p:cNvPr id="164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165" name="组合 32"/>
                <p:cNvGrpSpPr/>
                <p:nvPr userDrawn="1"/>
              </p:nvGrpSpPr>
              <p:grpSpPr>
                <a:xfrm>
                  <a:off x="8591554" y="2808075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166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67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68" name="组合 167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169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170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171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2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173" name="组合 172"/>
              <p:cNvGrpSpPr/>
              <p:nvPr/>
            </p:nvGrpSpPr>
            <p:grpSpPr>
              <a:xfrm>
                <a:off x="13369" y="3121"/>
                <a:ext cx="5506" cy="889"/>
                <a:chOff x="8591550" y="1413060"/>
                <a:chExt cx="3496080" cy="564368"/>
              </a:xfrm>
            </p:grpSpPr>
            <p:grpSp>
              <p:nvGrpSpPr>
                <p:cNvPr id="174" name="组合 32"/>
                <p:cNvGrpSpPr/>
                <p:nvPr/>
              </p:nvGrpSpPr>
              <p:grpSpPr>
                <a:xfrm>
                  <a:off x="8591550" y="1413060"/>
                  <a:ext cx="535960" cy="564368"/>
                  <a:chOff x="5079197" y="2225039"/>
                  <a:chExt cx="536016" cy="563881"/>
                </a:xfrm>
              </p:grpSpPr>
              <p:sp>
                <p:nvSpPr>
                  <p:cNvPr id="175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76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77" name="文本框 34"/>
                <p:cNvSpPr txBox="1"/>
                <p:nvPr/>
              </p:nvSpPr>
              <p:spPr>
                <a:xfrm>
                  <a:off x="8862123" y="1413092"/>
                  <a:ext cx="3225507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教学重难点分析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178" name="组合 177"/>
              <p:cNvGrpSpPr/>
              <p:nvPr/>
            </p:nvGrpSpPr>
            <p:grpSpPr>
              <a:xfrm>
                <a:off x="13408" y="4149"/>
                <a:ext cx="4790" cy="942"/>
                <a:chOff x="8577580" y="2080932"/>
                <a:chExt cx="3041650" cy="598098"/>
              </a:xfrm>
            </p:grpSpPr>
            <p:grpSp>
              <p:nvGrpSpPr>
                <p:cNvPr id="179" name="组合 32"/>
                <p:cNvGrpSpPr/>
                <p:nvPr userDrawn="1"/>
              </p:nvGrpSpPr>
              <p:grpSpPr>
                <a:xfrm>
                  <a:off x="8577580" y="2114662"/>
                  <a:ext cx="535958" cy="564368"/>
                  <a:chOff x="5079197" y="2225039"/>
                  <a:chExt cx="536016" cy="563881"/>
                </a:xfrm>
              </p:grpSpPr>
              <p:sp>
                <p:nvSpPr>
                  <p:cNvPr id="18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182" name="文本框 34"/>
                <p:cNvSpPr txBox="1"/>
                <p:nvPr/>
              </p:nvSpPr>
              <p:spPr>
                <a:xfrm>
                  <a:off x="9142730" y="2080932"/>
                  <a:ext cx="247650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183" name="组合 182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184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FF000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185" name="组合 184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186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187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</a:bodyPr>
                  <a:p>
                    <a:pPr algn="ctr"/>
                    <a:r>
                      <a:rPr lang="zh-CN" altLang="zh-CN" sz="2800" b="1" dirty="0">
                        <a:solidFill>
                          <a:srgbClr val="FF00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</p:grp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3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3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3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3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89" grpId="0" bldLvl="0" animBg="1"/>
      <p:bldP spid="4289" grpId="1" bldLvl="0" animBg="1"/>
      <p:bldP spid="6" grpId="0" bldLvl="0" animBg="1"/>
      <p:bldP spid="7" grpId="0" bldLvl="0" animBg="1"/>
      <p:bldP spid="4318" grpId="0" bldLvl="0" animBg="1"/>
      <p:bldP spid="4307" grpId="0" bldLvl="0" animBg="1"/>
      <p:bldP spid="8" grpId="0" bldLvl="0" animBg="1"/>
      <p:bldP spid="9" grpId="0" bldLvl="0" animBg="1"/>
      <p:bldP spid="4321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948055" y="904240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二、教学目标分析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269359" name="圆角矩形 269358"/>
          <p:cNvSpPr/>
          <p:nvPr/>
        </p:nvSpPr>
        <p:spPr>
          <a:xfrm>
            <a:off x="876300" y="1584325"/>
            <a:ext cx="7158990" cy="1371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33CCFF"/>
              </a:gs>
              <a:gs pos="100000">
                <a:srgbClr val="33CCFF">
                  <a:gamma/>
                  <a:tint val="0"/>
                  <a:invGamma/>
                </a:srgbClr>
              </a:gs>
            </a:gsLst>
            <a:lin ang="5400000" scaled="1"/>
            <a:tileRect/>
          </a:gradFill>
          <a:ln w="9525" cap="flat" cmpd="sng">
            <a:solidFill>
              <a:srgbClr val="00CCFF"/>
            </a:solidFill>
            <a:prstDash val="solid"/>
            <a:headEnd type="none" w="med" len="med"/>
            <a:tailEnd type="none" w="med" len="med"/>
          </a:ln>
        </p:spPr>
        <p:txBody>
          <a:bodyPr wrap="none" lIns="2520000" anchor="ctr" anchorCtr="0"/>
          <a:p>
            <a:pPr marL="355600" indent="-355600" latinLnBrk="1">
              <a:buClr>
                <a:srgbClr val="808000"/>
              </a:buClr>
              <a:buSzPct val="75000"/>
              <a:buFont typeface="Wingdings" panose="05000000000000000000" pitchFamily="2" charset="2"/>
            </a:pPr>
            <a:endParaRPr sz="18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9377" name="文本框 269376"/>
          <p:cNvSpPr txBox="1"/>
          <p:nvPr/>
        </p:nvSpPr>
        <p:spPr>
          <a:xfrm>
            <a:off x="1589723" y="2011998"/>
            <a:ext cx="6715125" cy="46037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zh-CN" altLang="en-US" sz="2400" b="1" dirty="0">
                <a:solidFill>
                  <a:srgbClr val="FF2B2B"/>
                </a:solidFill>
                <a:latin typeface="Arial" panose="020B0604020202020204" pitchFamily="34" charset="0"/>
                <a:ea typeface="黑体" panose="02010609060101010101" pitchFamily="49" charset="-122"/>
              </a:rPr>
              <a:t>掌握</a:t>
            </a:r>
            <a:r>
              <a:rPr lang="zh-CN" altLang="en-US" sz="2400" b="1" dirty="0">
                <a:latin typeface="Arial" panose="020B0604020202020204" pitchFamily="34" charset="0"/>
                <a:ea typeface="黑体" panose="02010609060101010101" pitchFamily="49" charset="-122"/>
              </a:rPr>
              <a:t>平行四边形的概念和性质以及性质的应用</a:t>
            </a:r>
            <a:endParaRPr lang="zh-CN" altLang="en-US" sz="2400" b="1" dirty="0"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grpSp>
        <p:nvGrpSpPr>
          <p:cNvPr id="269409" name="组合 269408"/>
          <p:cNvGrpSpPr/>
          <p:nvPr/>
        </p:nvGrpSpPr>
        <p:grpSpPr>
          <a:xfrm>
            <a:off x="-54927" y="1175385"/>
            <a:ext cx="1828800" cy="1828800"/>
            <a:chOff x="553" y="656"/>
            <a:chExt cx="1152" cy="1152"/>
          </a:xfrm>
        </p:grpSpPr>
        <p:grpSp>
          <p:nvGrpSpPr>
            <p:cNvPr id="269368" name="组合 269367"/>
            <p:cNvGrpSpPr/>
            <p:nvPr/>
          </p:nvGrpSpPr>
          <p:grpSpPr>
            <a:xfrm>
              <a:off x="553" y="656"/>
              <a:ext cx="1152" cy="1152"/>
              <a:chOff x="113" y="2387"/>
              <a:chExt cx="1152" cy="1152"/>
            </a:xfrm>
          </p:grpSpPr>
          <p:pic>
            <p:nvPicPr>
              <p:cNvPr id="269369" name="图片 269368" descr="01章_02-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3" y="2387"/>
                <a:ext cx="1152" cy="1152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269370" name="图片 269369" descr="01章_02-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9" y="2523"/>
                <a:ext cx="900" cy="900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  <p:sp>
          <p:nvSpPr>
            <p:cNvPr id="269391" name="矩形 269390"/>
            <p:cNvSpPr/>
            <p:nvPr/>
          </p:nvSpPr>
          <p:spPr>
            <a:xfrm>
              <a:off x="747" y="936"/>
              <a:ext cx="925" cy="60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</a:rPr>
                <a:t>知识与技能</a:t>
              </a:r>
              <a:endPara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</a:endParaRPr>
            </a:p>
          </p:txBody>
        </p:sp>
      </p:grpSp>
      <p:sp>
        <p:nvSpPr>
          <p:cNvPr id="5" name="圆角矩形 4"/>
          <p:cNvSpPr/>
          <p:nvPr/>
        </p:nvSpPr>
        <p:spPr>
          <a:xfrm>
            <a:off x="737870" y="3295650"/>
            <a:ext cx="7297420" cy="1371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6DD9FF"/>
              </a:gs>
              <a:gs pos="100000">
                <a:srgbClr val="6DD9FF">
                  <a:gamma/>
                  <a:tint val="0"/>
                  <a:invGamma/>
                </a:srgbClr>
              </a:gs>
            </a:gsLst>
            <a:lin ang="5400000" scaled="1"/>
            <a:tileRect/>
          </a:gradFill>
          <a:ln w="9525" cap="flat" cmpd="sng">
            <a:solidFill>
              <a:srgbClr val="00CCFF"/>
            </a:solidFill>
            <a:prstDash val="solid"/>
            <a:headEnd type="none" w="med" len="med"/>
            <a:tailEnd type="none" w="med" len="med"/>
          </a:ln>
        </p:spPr>
        <p:txBody>
          <a:bodyPr wrap="none" lIns="2520000" anchor="ctr" anchorCtr="0"/>
          <a:p>
            <a:pPr marL="355600" indent="-355600" latinLnBrk="1">
              <a:buClr>
                <a:srgbClr val="808000"/>
              </a:buClr>
              <a:buSzPct val="75000"/>
              <a:buFont typeface="Wingdings" panose="05000000000000000000" pitchFamily="2" charset="2"/>
            </a:pPr>
            <a:endParaRPr sz="18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99235" y="3294698"/>
            <a:ext cx="6486525" cy="11988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、通过添加辅助线渗透将平行四边形</a:t>
            </a:r>
            <a:r>
              <a:rPr lang="zh-CN" altLang="en-US" b="1" dirty="0">
                <a:solidFill>
                  <a:srgbClr val="FF2B2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转化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为三角形的数 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   学思想方法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、通过探索、发现、论证锻炼学生的</a:t>
            </a:r>
            <a:r>
              <a:rPr lang="zh-CN" altLang="en-US" b="1" dirty="0">
                <a:solidFill>
                  <a:srgbClr val="FF2B2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自学能力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和缜密的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   逻辑思维能力</a:t>
            </a:r>
            <a:endParaRPr lang="zh-CN" altLang="en-US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-54927" y="2940050"/>
            <a:ext cx="1828800" cy="1828800"/>
            <a:chOff x="553" y="1808"/>
            <a:chExt cx="1152" cy="1152"/>
          </a:xfrm>
        </p:grpSpPr>
        <p:grpSp>
          <p:nvGrpSpPr>
            <p:cNvPr id="8" name="组合 7"/>
            <p:cNvGrpSpPr/>
            <p:nvPr/>
          </p:nvGrpSpPr>
          <p:grpSpPr>
            <a:xfrm>
              <a:off x="553" y="1808"/>
              <a:ext cx="1152" cy="1152"/>
              <a:chOff x="113" y="2387"/>
              <a:chExt cx="1152" cy="1152"/>
            </a:xfrm>
          </p:grpSpPr>
          <p:pic>
            <p:nvPicPr>
              <p:cNvPr id="9" name="图片 8" descr="01章_02-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3" y="2387"/>
                <a:ext cx="1152" cy="1152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10" name="图片 9" descr="01章_02-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9" y="2523"/>
                <a:ext cx="900" cy="900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  <p:sp>
          <p:nvSpPr>
            <p:cNvPr id="11" name="矩形 10"/>
            <p:cNvSpPr/>
            <p:nvPr/>
          </p:nvSpPr>
          <p:spPr>
            <a:xfrm>
              <a:off x="728" y="2104"/>
              <a:ext cx="804" cy="600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800" b="1" dirty="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</a:rPr>
                <a:t>过程与方法</a:t>
              </a:r>
              <a:endPara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</a:endParaRPr>
            </a:p>
          </p:txBody>
        </p:sp>
      </p:grpSp>
      <p:sp>
        <p:nvSpPr>
          <p:cNvPr id="269400" name="圆角矩形 269399"/>
          <p:cNvSpPr/>
          <p:nvPr/>
        </p:nvSpPr>
        <p:spPr>
          <a:xfrm>
            <a:off x="370840" y="4996180"/>
            <a:ext cx="7665085" cy="1266825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3E3FF"/>
              </a:gs>
              <a:gs pos="100000">
                <a:srgbClr val="93E3FF">
                  <a:gamma/>
                  <a:tint val="0"/>
                  <a:invGamma/>
                </a:srgbClr>
              </a:gs>
            </a:gsLst>
            <a:lin ang="5400000" scaled="1"/>
            <a:tileRect/>
          </a:gradFill>
          <a:ln w="9525" cap="flat" cmpd="sng">
            <a:solidFill>
              <a:srgbClr val="00CCFF"/>
            </a:solidFill>
            <a:prstDash val="solid"/>
            <a:headEnd type="none" w="med" len="med"/>
            <a:tailEnd type="none" w="med" len="med"/>
          </a:ln>
        </p:spPr>
        <p:txBody>
          <a:bodyPr wrap="none" lIns="2520000" anchor="ctr" anchorCtr="0"/>
          <a:p>
            <a:pPr marL="355600" indent="-355600" latinLnBrk="1">
              <a:buClr>
                <a:srgbClr val="808000"/>
              </a:buClr>
              <a:buSzPct val="75000"/>
              <a:buFont typeface="Wingdings" panose="05000000000000000000" pitchFamily="2" charset="2"/>
            </a:pPr>
            <a:endParaRPr sz="1800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9404" name="文本框 269403"/>
          <p:cNvSpPr txBox="1"/>
          <p:nvPr/>
        </p:nvSpPr>
        <p:spPr>
          <a:xfrm>
            <a:off x="1648460" y="5100955"/>
            <a:ext cx="6338570" cy="1087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>
              <a:lnSpc>
                <a:spcPct val="120000"/>
              </a:lnSpc>
            </a:pP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、创设平等、民主、和谐课堂气氛，</a:t>
            </a:r>
            <a:r>
              <a:rPr lang="zh-CN" altLang="en-US" b="1" dirty="0">
                <a:solidFill>
                  <a:srgbClr val="FF2B2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调动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学生学习的积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　  极性，</a:t>
            </a:r>
            <a:r>
              <a:rPr lang="zh-CN" altLang="en-US" b="1" dirty="0">
                <a:solidFill>
                  <a:srgbClr val="FF2B2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启迪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学生的思维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20000"/>
              </a:lnSpc>
            </a:pPr>
            <a:r>
              <a:rPr lang="en-US" altLang="zh-CN" b="1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、培养学生</a:t>
            </a:r>
            <a:r>
              <a:rPr lang="zh-CN" altLang="en-US" b="1" dirty="0">
                <a:solidFill>
                  <a:srgbClr val="FF2B2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用数学的意识</a:t>
            </a:r>
            <a:r>
              <a:rPr lang="zh-CN" altLang="en-US" b="1" dirty="0"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zh-CN" altLang="en-US" b="1" dirty="0">
                <a:solidFill>
                  <a:srgbClr val="FF2B2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严谨的科学态度</a:t>
            </a:r>
            <a:endParaRPr lang="zh-CN" altLang="en-US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269408" name="组合 269407"/>
          <p:cNvGrpSpPr/>
          <p:nvPr/>
        </p:nvGrpSpPr>
        <p:grpSpPr>
          <a:xfrm>
            <a:off x="37465" y="4618038"/>
            <a:ext cx="1828800" cy="1828800"/>
            <a:chOff x="576" y="2960"/>
            <a:chExt cx="1152" cy="1152"/>
          </a:xfrm>
        </p:grpSpPr>
        <p:grpSp>
          <p:nvGrpSpPr>
            <p:cNvPr id="269401" name="组合 269400"/>
            <p:cNvGrpSpPr/>
            <p:nvPr/>
          </p:nvGrpSpPr>
          <p:grpSpPr>
            <a:xfrm>
              <a:off x="576" y="2960"/>
              <a:ext cx="1152" cy="1152"/>
              <a:chOff x="113" y="2387"/>
              <a:chExt cx="1152" cy="1152"/>
            </a:xfrm>
          </p:grpSpPr>
          <p:pic>
            <p:nvPicPr>
              <p:cNvPr id="269402" name="图片 269401" descr="01章_02-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13" y="2387"/>
                <a:ext cx="1152" cy="1152"/>
              </a:xfrm>
              <a:prstGeom prst="rect">
                <a:avLst/>
              </a:prstGeom>
              <a:noFill/>
              <a:ln w="9525">
                <a:noFill/>
              </a:ln>
            </p:spPr>
          </p:pic>
          <p:pic>
            <p:nvPicPr>
              <p:cNvPr id="269403" name="图片 269402" descr="01章_02-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9" y="2523"/>
                <a:ext cx="900" cy="900"/>
              </a:xfrm>
              <a:prstGeom prst="rect">
                <a:avLst/>
              </a:prstGeom>
              <a:noFill/>
              <a:ln w="9525">
                <a:noFill/>
              </a:ln>
            </p:spPr>
          </p:pic>
        </p:grpSp>
        <p:sp>
          <p:nvSpPr>
            <p:cNvPr id="269405" name="矩形 269404"/>
            <p:cNvSpPr/>
            <p:nvPr/>
          </p:nvSpPr>
          <p:spPr>
            <a:xfrm>
              <a:off x="726" y="3285"/>
              <a:ext cx="892" cy="52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p>
              <a:pPr>
                <a:spcBef>
                  <a:spcPct val="50000"/>
                </a:spcBef>
              </a:pPr>
              <a:r>
                <a:rPr lang="zh-CN" altLang="en-US" sz="2400" b="1" dirty="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</a:rPr>
                <a:t>情感态度与价值观</a:t>
              </a:r>
              <a:endParaRPr lang="zh-CN" altLang="en-US" sz="2400" b="1" dirty="0">
                <a:solidFill>
                  <a:srgbClr val="FF0000"/>
                </a:solidFill>
                <a:latin typeface="Arial" panose="020B0604020202020204" pitchFamily="34" charset="0"/>
                <a:ea typeface="黑体" panose="02010609060101010101" pitchFamily="49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8271510" y="663575"/>
            <a:ext cx="3714115" cy="3892550"/>
            <a:chOff x="13026" y="1045"/>
            <a:chExt cx="5849" cy="6130"/>
          </a:xfrm>
        </p:grpSpPr>
        <p:sp>
          <p:nvSpPr>
            <p:cNvPr id="4" name="矩形 3"/>
            <p:cNvSpPr/>
            <p:nvPr/>
          </p:nvSpPr>
          <p:spPr>
            <a:xfrm>
              <a:off x="13026" y="1046"/>
              <a:ext cx="5669" cy="6129"/>
            </a:xfrm>
            <a:prstGeom prst="rect">
              <a:avLst/>
            </a:prstGeom>
            <a:pattFill prst="pct20">
              <a:fgClr>
                <a:schemeClr val="accent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任意多边形 76"/>
            <p:cNvSpPr/>
            <p:nvPr/>
          </p:nvSpPr>
          <p:spPr>
            <a:xfrm>
              <a:off x="13547" y="234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3397" y="2032"/>
              <a:ext cx="5199" cy="822"/>
              <a:chOff x="5027057" y="2207754"/>
              <a:chExt cx="2588875" cy="521520"/>
            </a:xfrm>
          </p:grpSpPr>
          <p:sp>
            <p:nvSpPr>
              <p:cNvPr id="13" name="任意多边形 77"/>
              <p:cNvSpPr/>
              <p:nvPr/>
            </p:nvSpPr>
            <p:spPr>
              <a:xfrm>
                <a:off x="5027057" y="2292136"/>
                <a:ext cx="377451" cy="437138"/>
              </a:xfrm>
              <a:custGeom>
                <a:avLst/>
                <a:gdLst>
                  <a:gd name="connsiteX0" fmla="*/ 160023 w 893369"/>
                  <a:gd name="connsiteY0" fmla="*/ 0 h 932510"/>
                  <a:gd name="connsiteX1" fmla="*/ 800097 w 893369"/>
                  <a:gd name="connsiteY1" fmla="*/ 0 h 932510"/>
                  <a:gd name="connsiteX2" fmla="*/ 862385 w 893369"/>
                  <a:gd name="connsiteY2" fmla="*/ 12576 h 932510"/>
                  <a:gd name="connsiteX3" fmla="*/ 893369 w 893369"/>
                  <a:gd name="connsiteY3" fmla="*/ 33465 h 932510"/>
                  <a:gd name="connsiteX4" fmla="*/ 75437 w 893369"/>
                  <a:gd name="connsiteY4" fmla="*/ 932510 h 932510"/>
                  <a:gd name="connsiteX5" fmla="*/ 46870 w 893369"/>
                  <a:gd name="connsiteY5" fmla="*/ 913250 h 932510"/>
                  <a:gd name="connsiteX6" fmla="*/ 0 w 893369"/>
                  <a:gd name="connsiteY6" fmla="*/ 800097 h 932510"/>
                  <a:gd name="connsiteX7" fmla="*/ 0 w 893369"/>
                  <a:gd name="connsiteY7" fmla="*/ 160023 h 932510"/>
                  <a:gd name="connsiteX8" fmla="*/ 160023 w 893369"/>
                  <a:gd name="connsiteY8" fmla="*/ 0 h 9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3369" h="932510">
                    <a:moveTo>
                      <a:pt x="160023" y="0"/>
                    </a:moveTo>
                    <a:lnTo>
                      <a:pt x="800097" y="0"/>
                    </a:lnTo>
                    <a:cubicBezTo>
                      <a:pt x="822192" y="0"/>
                      <a:pt x="843240" y="4478"/>
                      <a:pt x="862385" y="12576"/>
                    </a:cubicBezTo>
                    <a:lnTo>
                      <a:pt x="893369" y="33465"/>
                    </a:lnTo>
                    <a:lnTo>
                      <a:pt x="75437" y="932510"/>
                    </a:lnTo>
                    <a:lnTo>
                      <a:pt x="46870" y="913250"/>
                    </a:lnTo>
                    <a:cubicBezTo>
                      <a:pt x="17912" y="884292"/>
                      <a:pt x="0" y="844286"/>
                      <a:pt x="0" y="800097"/>
                    </a:cubicBezTo>
                    <a:lnTo>
                      <a:pt x="0" y="160023"/>
                    </a:lnTo>
                    <a:cubicBezTo>
                      <a:pt x="0" y="71645"/>
                      <a:pt x="71645" y="0"/>
                      <a:pt x="160023" y="0"/>
                    </a:cubicBezTo>
                    <a:close/>
                  </a:path>
                </a:pathLst>
              </a:custGeom>
              <a:noFill/>
              <a:ln w="38100">
                <a:solidFill>
                  <a:srgbClr val="2730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5253484" y="2207754"/>
                <a:ext cx="2362448" cy="52152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13454" y="5189"/>
              <a:ext cx="4648" cy="967"/>
              <a:chOff x="8591554" y="2758129"/>
              <a:chExt cx="2951421" cy="614313"/>
            </a:xfrm>
          </p:grpSpPr>
          <p:sp>
            <p:nvSpPr>
              <p:cNvPr id="43" name="文本框 34"/>
              <p:cNvSpPr txBox="1"/>
              <p:nvPr/>
            </p:nvSpPr>
            <p:spPr>
              <a:xfrm>
                <a:off x="9157991" y="2758129"/>
                <a:ext cx="2384984" cy="5219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教学过程分析</a:t>
                </a:r>
                <a:endPara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4" name="组合 32"/>
              <p:cNvGrpSpPr/>
              <p:nvPr userDrawn="1"/>
            </p:nvGrpSpPr>
            <p:grpSpPr>
              <a:xfrm>
                <a:off x="8591554" y="2808075"/>
                <a:ext cx="535960" cy="564367"/>
                <a:chOff x="5079197" y="2225039"/>
                <a:chExt cx="536016" cy="563881"/>
              </a:xfrm>
            </p:grpSpPr>
            <p:sp>
              <p:nvSpPr>
                <p:cNvPr id="45" name="任意多边形 76"/>
                <p:cNvSpPr/>
                <p:nvPr/>
              </p:nvSpPr>
              <p:spPr>
                <a:xfrm>
                  <a:off x="5148003" y="2301240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55BEE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任意多边形 77"/>
                <p:cNvSpPr/>
                <p:nvPr/>
              </p:nvSpPr>
              <p:spPr>
                <a:xfrm>
                  <a:off x="5079197" y="2225039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47" name="组合 46"/>
            <p:cNvGrpSpPr/>
            <p:nvPr/>
          </p:nvGrpSpPr>
          <p:grpSpPr>
            <a:xfrm>
              <a:off x="13508" y="6164"/>
              <a:ext cx="4023" cy="1011"/>
              <a:chOff x="8636374" y="3377757"/>
              <a:chExt cx="2554425" cy="641953"/>
            </a:xfrm>
          </p:grpSpPr>
          <p:sp>
            <p:nvSpPr>
              <p:cNvPr id="48" name="文本框 34"/>
              <p:cNvSpPr txBox="1"/>
              <p:nvPr userDrawn="1"/>
            </p:nvSpPr>
            <p:spPr>
              <a:xfrm>
                <a:off x="8818821" y="3377757"/>
                <a:ext cx="2371978" cy="5219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设计评价</a:t>
                </a:r>
                <a:endPara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9" name="组合 32"/>
              <p:cNvGrpSpPr/>
              <p:nvPr userDrawn="1"/>
            </p:nvGrpSpPr>
            <p:grpSpPr>
              <a:xfrm>
                <a:off x="8636374" y="3455343"/>
                <a:ext cx="535960" cy="564367"/>
                <a:chOff x="5079197" y="2225039"/>
                <a:chExt cx="536016" cy="563881"/>
              </a:xfrm>
            </p:grpSpPr>
            <p:sp>
              <p:nvSpPr>
                <p:cNvPr id="50" name="任意多边形 76"/>
                <p:cNvSpPr/>
                <p:nvPr/>
              </p:nvSpPr>
              <p:spPr>
                <a:xfrm>
                  <a:off x="5148003" y="2301240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55BEE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任意多边形 77"/>
                <p:cNvSpPr/>
                <p:nvPr/>
              </p:nvSpPr>
              <p:spPr>
                <a:xfrm>
                  <a:off x="5079197" y="2225039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52" name="组合 51"/>
            <p:cNvGrpSpPr/>
            <p:nvPr/>
          </p:nvGrpSpPr>
          <p:grpSpPr>
            <a:xfrm>
              <a:off x="13369" y="3121"/>
              <a:ext cx="5506" cy="889"/>
              <a:chOff x="8591550" y="1413060"/>
              <a:chExt cx="3496080" cy="564368"/>
            </a:xfrm>
          </p:grpSpPr>
          <p:grpSp>
            <p:nvGrpSpPr>
              <p:cNvPr id="53" name="组合 32"/>
              <p:cNvGrpSpPr/>
              <p:nvPr/>
            </p:nvGrpSpPr>
            <p:grpSpPr>
              <a:xfrm>
                <a:off x="8591550" y="1413060"/>
                <a:ext cx="535960" cy="564368"/>
                <a:chOff x="5079197" y="2225039"/>
                <a:chExt cx="536016" cy="563881"/>
              </a:xfrm>
            </p:grpSpPr>
            <p:sp>
              <p:nvSpPr>
                <p:cNvPr id="54" name="任意多边形 76"/>
                <p:cNvSpPr/>
                <p:nvPr/>
              </p:nvSpPr>
              <p:spPr>
                <a:xfrm>
                  <a:off x="5148003" y="2301240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55BEE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任意多边形 77"/>
                <p:cNvSpPr/>
                <p:nvPr/>
              </p:nvSpPr>
              <p:spPr>
                <a:xfrm>
                  <a:off x="5079197" y="2225039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56" name="文本框 34"/>
              <p:cNvSpPr txBox="1"/>
              <p:nvPr/>
            </p:nvSpPr>
            <p:spPr>
              <a:xfrm>
                <a:off x="8862123" y="1413092"/>
                <a:ext cx="3225507" cy="5219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13408" y="4149"/>
              <a:ext cx="4800" cy="942"/>
              <a:chOff x="8577580" y="2080932"/>
              <a:chExt cx="3048000" cy="598098"/>
            </a:xfrm>
          </p:grpSpPr>
          <p:grpSp>
            <p:nvGrpSpPr>
              <p:cNvPr id="58" name="组合 32"/>
              <p:cNvGrpSpPr/>
              <p:nvPr userDrawn="1"/>
            </p:nvGrpSpPr>
            <p:grpSpPr>
              <a:xfrm>
                <a:off x="8577580" y="2114662"/>
                <a:ext cx="535958" cy="564368"/>
                <a:chOff x="5079197" y="2225039"/>
                <a:chExt cx="536016" cy="563881"/>
              </a:xfrm>
            </p:grpSpPr>
            <p:sp>
              <p:nvSpPr>
                <p:cNvPr id="59" name="任意多边形 76"/>
                <p:cNvSpPr/>
                <p:nvPr/>
              </p:nvSpPr>
              <p:spPr>
                <a:xfrm>
                  <a:off x="5148003" y="2301240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55BEE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任意多边形 77"/>
                <p:cNvSpPr/>
                <p:nvPr/>
              </p:nvSpPr>
              <p:spPr>
                <a:xfrm>
                  <a:off x="5079197" y="2225039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1" name="文本框 34"/>
              <p:cNvSpPr txBox="1"/>
              <p:nvPr/>
            </p:nvSpPr>
            <p:spPr>
              <a:xfrm>
                <a:off x="8936990" y="2080932"/>
                <a:ext cx="2688590" cy="5219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教学方法分析</a:t>
                </a:r>
                <a:endPara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13357" y="1045"/>
              <a:ext cx="4076" cy="943"/>
              <a:chOff x="8712952" y="94806"/>
              <a:chExt cx="2588104" cy="598951"/>
            </a:xfrm>
          </p:grpSpPr>
          <p:sp>
            <p:nvSpPr>
              <p:cNvPr id="63" name="任意多边形 76"/>
              <p:cNvSpPr/>
              <p:nvPr/>
            </p:nvSpPr>
            <p:spPr>
              <a:xfrm>
                <a:off x="8792509" y="205656"/>
                <a:ext cx="467161" cy="488101"/>
              </a:xfrm>
              <a:custGeom>
                <a:avLst/>
                <a:gdLst>
                  <a:gd name="connsiteX0" fmla="*/ 160023 w 893369"/>
                  <a:gd name="connsiteY0" fmla="*/ 0 h 932510"/>
                  <a:gd name="connsiteX1" fmla="*/ 800097 w 893369"/>
                  <a:gd name="connsiteY1" fmla="*/ 0 h 932510"/>
                  <a:gd name="connsiteX2" fmla="*/ 862385 w 893369"/>
                  <a:gd name="connsiteY2" fmla="*/ 12576 h 932510"/>
                  <a:gd name="connsiteX3" fmla="*/ 893369 w 893369"/>
                  <a:gd name="connsiteY3" fmla="*/ 33465 h 932510"/>
                  <a:gd name="connsiteX4" fmla="*/ 75437 w 893369"/>
                  <a:gd name="connsiteY4" fmla="*/ 932510 h 932510"/>
                  <a:gd name="connsiteX5" fmla="*/ 46870 w 893369"/>
                  <a:gd name="connsiteY5" fmla="*/ 913250 h 932510"/>
                  <a:gd name="connsiteX6" fmla="*/ 0 w 893369"/>
                  <a:gd name="connsiteY6" fmla="*/ 800097 h 932510"/>
                  <a:gd name="connsiteX7" fmla="*/ 0 w 893369"/>
                  <a:gd name="connsiteY7" fmla="*/ 160023 h 932510"/>
                  <a:gd name="connsiteX8" fmla="*/ 160023 w 893369"/>
                  <a:gd name="connsiteY8" fmla="*/ 0 h 9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3369" h="932510">
                    <a:moveTo>
                      <a:pt x="160023" y="0"/>
                    </a:moveTo>
                    <a:lnTo>
                      <a:pt x="800097" y="0"/>
                    </a:lnTo>
                    <a:cubicBezTo>
                      <a:pt x="822192" y="0"/>
                      <a:pt x="843240" y="4478"/>
                      <a:pt x="862385" y="12576"/>
                    </a:cubicBezTo>
                    <a:lnTo>
                      <a:pt x="893369" y="33465"/>
                    </a:lnTo>
                    <a:lnTo>
                      <a:pt x="75437" y="932510"/>
                    </a:lnTo>
                    <a:lnTo>
                      <a:pt x="46870" y="913250"/>
                    </a:lnTo>
                    <a:cubicBezTo>
                      <a:pt x="17912" y="884292"/>
                      <a:pt x="0" y="844286"/>
                      <a:pt x="0" y="800097"/>
                    </a:cubicBezTo>
                    <a:lnTo>
                      <a:pt x="0" y="160023"/>
                    </a:lnTo>
                    <a:cubicBezTo>
                      <a:pt x="0" y="71645"/>
                      <a:pt x="71645" y="0"/>
                      <a:pt x="160023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64" name="组合 63"/>
              <p:cNvGrpSpPr/>
              <p:nvPr/>
            </p:nvGrpSpPr>
            <p:grpSpPr>
              <a:xfrm>
                <a:off x="8712952" y="94806"/>
                <a:ext cx="2588104" cy="544210"/>
                <a:chOff x="5021579" y="2190478"/>
                <a:chExt cx="2588378" cy="543739"/>
              </a:xfrm>
            </p:grpSpPr>
            <p:sp>
              <p:nvSpPr>
                <p:cNvPr id="65" name="任意多边形 77"/>
                <p:cNvSpPr/>
                <p:nvPr/>
              </p:nvSpPr>
              <p:spPr>
                <a:xfrm>
                  <a:off x="5021579" y="2246537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6" name="文本框 34"/>
                <p:cNvSpPr txBox="1"/>
                <p:nvPr/>
              </p:nvSpPr>
              <p:spPr>
                <a:xfrm>
                  <a:off x="5247509" y="2190478"/>
                  <a:ext cx="2362448" cy="522769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  <a:scene3d>
                    <a:camera prst="orthographicFront"/>
                    <a:lightRig rig="threePt" dir="t"/>
                  </a:scene3d>
                </a:bodyPr>
                <a:p>
                  <a:pPr algn="ctr"/>
                  <a:r>
                    <a: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教材分析</a:t>
                  </a:r>
                  <a:endParaRPr lang="zh-CN" altLang="zh-CN" sz="2800" b="1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</p:grpSp>
      </p:grpSp>
      <p:sp>
        <p:nvSpPr>
          <p:cNvPr id="68" name="矩形 67"/>
          <p:cNvSpPr/>
          <p:nvPr/>
        </p:nvSpPr>
        <p:spPr>
          <a:xfrm>
            <a:off x="8269605" y="4661535"/>
            <a:ext cx="3601720" cy="1936750"/>
          </a:xfrm>
          <a:prstGeom prst="rect">
            <a:avLst/>
          </a:prstGeom>
          <a:pattFill prst="pct5">
            <a:fgClr>
              <a:schemeClr val="bg1"/>
            </a:fgClr>
            <a:bgClr>
              <a:schemeClr val="bg1"/>
            </a:bgClr>
          </a:pattFill>
          <a:effectLst>
            <a:glow rad="63500">
              <a:schemeClr val="accent1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69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69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69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Par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269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69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69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9359" grpId="0" bldLvl="0" animBg="1"/>
      <p:bldP spid="269377" grpId="0"/>
      <p:bldP spid="5" grpId="0" bldLvl="0" animBg="1"/>
      <p:bldP spid="6" grpId="0"/>
      <p:bldP spid="269400" grpId="0" bldLvl="0" animBg="1"/>
      <p:bldP spid="26940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925195" y="1030605"/>
            <a:ext cx="58724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三、教学重难点与应对策略分析</a:t>
            </a:r>
            <a:endParaRPr lang="en-US" alt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53670" y="1397635"/>
            <a:ext cx="7847965" cy="1828800"/>
            <a:chOff x="3960" y="1953"/>
            <a:chExt cx="12359" cy="2880"/>
          </a:xfrm>
        </p:grpSpPr>
        <p:sp>
          <p:nvSpPr>
            <p:cNvPr id="270362" name="圆角矩形 270361"/>
            <p:cNvSpPr/>
            <p:nvPr/>
          </p:nvSpPr>
          <p:spPr>
            <a:xfrm>
              <a:off x="4893" y="2565"/>
              <a:ext cx="11427" cy="2160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99FF66">
                    <a:gamma/>
                    <a:tint val="0"/>
                    <a:invGamma/>
                  </a:srgbClr>
                </a:gs>
                <a:gs pos="100000">
                  <a:srgbClr val="99FF66"/>
                </a:gs>
              </a:gsLst>
              <a:lin ang="5400000" scaled="1"/>
              <a:tileRect/>
            </a:gradFill>
            <a:ln w="9525" cap="flat" cmpd="sng">
              <a:solidFill>
                <a:srgbClr val="00CCFF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lIns="2520000" anchor="ctr" anchorCtr="0"/>
            <a:p>
              <a:pPr marL="355600" indent="-355600" latinLnBrk="1">
                <a:buClr>
                  <a:srgbClr val="808000"/>
                </a:buClr>
                <a:buSzPct val="75000"/>
                <a:buFont typeface="Wingdings" panose="05000000000000000000" pitchFamily="2" charset="2"/>
              </a:pPr>
              <a:endParaRPr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0363" name="文本框 270362"/>
            <p:cNvSpPr txBox="1"/>
            <p:nvPr/>
          </p:nvSpPr>
          <p:spPr>
            <a:xfrm>
              <a:off x="6633" y="3103"/>
              <a:ext cx="8865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 eaLnBrk="0" hangingPunct="0"/>
              <a:r>
                <a:rPr lang="zh-CN" altLang="en-US" sz="2800" b="1" dirty="0">
                  <a:latin typeface="Arial" panose="020B0604020202020204" pitchFamily="34" charset="0"/>
                  <a:ea typeface="黑体" panose="02010609060101010101" pitchFamily="49" charset="-122"/>
                </a:rPr>
                <a:t>平行四边形性质的</a:t>
              </a:r>
              <a:r>
                <a:rPr lang="zh-CN" altLang="en-US" sz="2800" b="1" dirty="0">
                  <a:solidFill>
                    <a:srgbClr val="FF2B2B"/>
                  </a:solidFill>
                  <a:latin typeface="Arial" panose="020B0604020202020204" pitchFamily="34" charset="0"/>
                  <a:ea typeface="黑体" panose="02010609060101010101" pitchFamily="49" charset="-122"/>
                </a:rPr>
                <a:t>证明</a:t>
              </a:r>
              <a:r>
                <a:rPr lang="zh-CN" altLang="en-US" sz="2800" b="1" dirty="0">
                  <a:latin typeface="Arial" panose="020B0604020202020204" pitchFamily="34" charset="0"/>
                  <a:ea typeface="黑体" panose="02010609060101010101" pitchFamily="49" charset="-122"/>
                </a:rPr>
                <a:t>与</a:t>
              </a:r>
              <a:r>
                <a:rPr lang="zh-CN" altLang="en-US" sz="2800" b="1" dirty="0">
                  <a:solidFill>
                    <a:srgbClr val="FF2B2B"/>
                  </a:solidFill>
                  <a:latin typeface="Arial" panose="020B0604020202020204" pitchFamily="34" charset="0"/>
                  <a:ea typeface="黑体" panose="02010609060101010101" pitchFamily="49" charset="-122"/>
                </a:rPr>
                <a:t>应用</a:t>
              </a:r>
              <a:endParaRPr lang="zh-CN" altLang="en-US" sz="2800" b="1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270384" name="组合 270383"/>
            <p:cNvGrpSpPr/>
            <p:nvPr/>
          </p:nvGrpSpPr>
          <p:grpSpPr>
            <a:xfrm>
              <a:off x="3960" y="1953"/>
              <a:ext cx="2880" cy="2880"/>
              <a:chOff x="520" y="708"/>
              <a:chExt cx="1152" cy="1152"/>
            </a:xfrm>
          </p:grpSpPr>
          <p:grpSp>
            <p:nvGrpSpPr>
              <p:cNvPr id="270365" name="组合 270364"/>
              <p:cNvGrpSpPr/>
              <p:nvPr/>
            </p:nvGrpSpPr>
            <p:grpSpPr>
              <a:xfrm>
                <a:off x="520" y="708"/>
                <a:ext cx="1152" cy="1152"/>
                <a:chOff x="113" y="2387"/>
                <a:chExt cx="1152" cy="1152"/>
              </a:xfrm>
            </p:grpSpPr>
            <p:pic>
              <p:nvPicPr>
                <p:cNvPr id="270366" name="图片 270365" descr="01章_02-4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13" y="2387"/>
                  <a:ext cx="1152" cy="1152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pic>
              <p:nvPicPr>
                <p:cNvPr id="270367" name="图片 270366" descr="01章_02-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49" y="2523"/>
                  <a:ext cx="900" cy="90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</p:grpSp>
          <p:sp>
            <p:nvSpPr>
              <p:cNvPr id="270368" name="矩形 270367"/>
              <p:cNvSpPr/>
              <p:nvPr/>
            </p:nvSpPr>
            <p:spPr>
              <a:xfrm>
                <a:off x="785" y="1104"/>
                <a:ext cx="804" cy="329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sz="2800" b="1" dirty="0">
                    <a:solidFill>
                      <a:srgbClr val="FF0000"/>
                    </a:solidFill>
                    <a:latin typeface="Arial" panose="020B0604020202020204" pitchFamily="34" charset="0"/>
                    <a:ea typeface="黑体" panose="02010609060101010101" pitchFamily="49" charset="-122"/>
                  </a:rPr>
                  <a:t>重点</a:t>
                </a:r>
                <a:endParaRPr lang="zh-CN" altLang="en-US" sz="2800" b="1" dirty="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</a:endParaRPr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149225" y="3066415"/>
            <a:ext cx="7772400" cy="1828800"/>
            <a:chOff x="4080" y="4833"/>
            <a:chExt cx="12240" cy="2880"/>
          </a:xfrm>
        </p:grpSpPr>
        <p:sp>
          <p:nvSpPr>
            <p:cNvPr id="270385" name="圆角矩形 270384"/>
            <p:cNvSpPr/>
            <p:nvPr/>
          </p:nvSpPr>
          <p:spPr>
            <a:xfrm>
              <a:off x="5070" y="5513"/>
              <a:ext cx="11250" cy="2160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99FF66">
                    <a:gamma/>
                    <a:tint val="0"/>
                    <a:invGamma/>
                  </a:srgbClr>
                </a:gs>
                <a:gs pos="100000">
                  <a:srgbClr val="99FF66"/>
                </a:gs>
              </a:gsLst>
              <a:lin ang="5400000" scaled="1"/>
              <a:tileRect/>
            </a:gradFill>
            <a:ln w="9525" cap="flat" cmpd="sng">
              <a:solidFill>
                <a:srgbClr val="00CCFF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lIns="2520000" anchor="ctr" anchorCtr="0"/>
            <a:p>
              <a:pPr marL="355600" indent="-355600" latinLnBrk="1">
                <a:buClr>
                  <a:srgbClr val="808000"/>
                </a:buClr>
                <a:buSzPct val="75000"/>
                <a:buFont typeface="Wingdings" panose="05000000000000000000" pitchFamily="2" charset="2"/>
              </a:pPr>
              <a:endParaRPr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0370" name="文本框 270369"/>
            <p:cNvSpPr txBox="1"/>
            <p:nvPr/>
          </p:nvSpPr>
          <p:spPr>
            <a:xfrm>
              <a:off x="6588" y="5740"/>
              <a:ext cx="9732" cy="153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sz="2400" b="1" dirty="0">
                  <a:solidFill>
                    <a:srgbClr val="FF2B2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添加</a:t>
              </a: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辅助线将平行四边形问题</a:t>
              </a:r>
              <a:r>
                <a:rPr lang="zh-CN" altLang="en-US" sz="2400" b="1" dirty="0">
                  <a:solidFill>
                    <a:srgbClr val="FF2B2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转化</a:t>
              </a: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为三角形问题</a:t>
              </a:r>
              <a:endParaRPr lang="zh-CN" altLang="en-US" sz="240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270383" name="组合 270382"/>
            <p:cNvGrpSpPr/>
            <p:nvPr/>
          </p:nvGrpSpPr>
          <p:grpSpPr>
            <a:xfrm>
              <a:off x="4080" y="4833"/>
              <a:ext cx="2880" cy="2880"/>
              <a:chOff x="553" y="1824"/>
              <a:chExt cx="1152" cy="1152"/>
            </a:xfrm>
          </p:grpSpPr>
          <p:grpSp>
            <p:nvGrpSpPr>
              <p:cNvPr id="270372" name="组合 270371"/>
              <p:cNvGrpSpPr/>
              <p:nvPr/>
            </p:nvGrpSpPr>
            <p:grpSpPr>
              <a:xfrm>
                <a:off x="553" y="1824"/>
                <a:ext cx="1152" cy="1152"/>
                <a:chOff x="113" y="2387"/>
                <a:chExt cx="1152" cy="1152"/>
              </a:xfrm>
            </p:grpSpPr>
            <p:pic>
              <p:nvPicPr>
                <p:cNvPr id="270373" name="图片 270372" descr="01章_02-4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13" y="2387"/>
                  <a:ext cx="1152" cy="1152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pic>
              <p:nvPicPr>
                <p:cNvPr id="270374" name="图片 270373" descr="01章_02-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49" y="2523"/>
                  <a:ext cx="900" cy="90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</p:grpSp>
          <p:sp>
            <p:nvSpPr>
              <p:cNvPr id="270375" name="矩形 270374"/>
              <p:cNvSpPr/>
              <p:nvPr/>
            </p:nvSpPr>
            <p:spPr>
              <a:xfrm>
                <a:off x="845" y="2217"/>
                <a:ext cx="804" cy="329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sz="2800" b="1" dirty="0">
                    <a:solidFill>
                      <a:srgbClr val="FF0000"/>
                    </a:solidFill>
                    <a:latin typeface="Arial" panose="020B0604020202020204" pitchFamily="34" charset="0"/>
                    <a:ea typeface="黑体" panose="02010609060101010101" pitchFamily="49" charset="-122"/>
                  </a:rPr>
                  <a:t>难点</a:t>
                </a:r>
                <a:endParaRPr lang="zh-CN" altLang="en-US" sz="2800" b="1" dirty="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</a:endParaRP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158115" y="4836160"/>
            <a:ext cx="7832725" cy="1828800"/>
            <a:chOff x="5680" y="7948"/>
            <a:chExt cx="12335" cy="2880"/>
          </a:xfrm>
        </p:grpSpPr>
        <p:sp>
          <p:nvSpPr>
            <p:cNvPr id="270391" name="圆角矩形 270390"/>
            <p:cNvSpPr/>
            <p:nvPr/>
          </p:nvSpPr>
          <p:spPr>
            <a:xfrm>
              <a:off x="6765" y="8458"/>
              <a:ext cx="11250" cy="2160"/>
            </a:xfrm>
            <a:prstGeom prst="roundRect">
              <a:avLst>
                <a:gd name="adj" fmla="val 16667"/>
              </a:avLst>
            </a:prstGeom>
            <a:gradFill rotWithShape="1">
              <a:gsLst>
                <a:gs pos="0">
                  <a:srgbClr val="99FF66">
                    <a:gamma/>
                    <a:tint val="0"/>
                    <a:invGamma/>
                  </a:srgbClr>
                </a:gs>
                <a:gs pos="100000">
                  <a:srgbClr val="99FF66"/>
                </a:gs>
              </a:gsLst>
              <a:lin ang="5400000" scaled="1"/>
              <a:tileRect/>
            </a:gradFill>
            <a:ln w="9525" cap="flat" cmpd="sng">
              <a:solidFill>
                <a:srgbClr val="00CCFF"/>
              </a:solidFill>
              <a:prstDash val="solid"/>
              <a:headEnd type="none" w="med" len="med"/>
              <a:tailEnd type="none" w="med" len="med"/>
            </a:ln>
          </p:spPr>
          <p:txBody>
            <a:bodyPr wrap="none" lIns="2520000" anchor="ctr" anchorCtr="0"/>
            <a:p>
              <a:pPr marL="355600" indent="-355600" latinLnBrk="1">
                <a:buClr>
                  <a:srgbClr val="808000"/>
                </a:buClr>
                <a:buSzPct val="75000"/>
                <a:buFont typeface="Wingdings" panose="05000000000000000000" pitchFamily="2" charset="2"/>
              </a:pPr>
              <a:endParaRPr sz="1800" dirty="0"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0414" name="文本框 270413"/>
            <p:cNvSpPr txBox="1"/>
            <p:nvPr/>
          </p:nvSpPr>
          <p:spPr>
            <a:xfrm>
              <a:off x="8263" y="8790"/>
              <a:ext cx="9732" cy="153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>
                <a:lnSpc>
                  <a:spcPct val="120000"/>
                </a:lnSpc>
              </a:pPr>
              <a:r>
                <a:rPr lang="zh-CN" altLang="en-US" sz="2400" b="1" dirty="0">
                  <a:solidFill>
                    <a:srgbClr val="FF2B2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组织</a:t>
              </a: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学生做好沿对角线</a:t>
              </a:r>
              <a:r>
                <a:rPr lang="zh-CN" altLang="en-US" sz="2400" b="1" dirty="0">
                  <a:solidFill>
                    <a:srgbClr val="FF2B2B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剪</a:t>
              </a: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平行四边形的操作活动</a:t>
              </a:r>
              <a:endParaRPr lang="zh-CN" altLang="en-US" sz="240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270424" name="组合 270423"/>
            <p:cNvGrpSpPr/>
            <p:nvPr/>
          </p:nvGrpSpPr>
          <p:grpSpPr>
            <a:xfrm>
              <a:off x="5680" y="7948"/>
              <a:ext cx="2880" cy="2880"/>
              <a:chOff x="1312" y="3179"/>
              <a:chExt cx="1152" cy="1152"/>
            </a:xfrm>
          </p:grpSpPr>
          <p:grpSp>
            <p:nvGrpSpPr>
              <p:cNvPr id="270420" name="组合 270419"/>
              <p:cNvGrpSpPr/>
              <p:nvPr/>
            </p:nvGrpSpPr>
            <p:grpSpPr>
              <a:xfrm>
                <a:off x="1312" y="3179"/>
                <a:ext cx="1152" cy="1152"/>
                <a:chOff x="695" y="2471"/>
                <a:chExt cx="1152" cy="1152"/>
              </a:xfrm>
            </p:grpSpPr>
            <p:pic>
              <p:nvPicPr>
                <p:cNvPr id="270421" name="图片 270420" descr="01章_02-4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695" y="2471"/>
                  <a:ext cx="1152" cy="1152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pic>
              <p:nvPicPr>
                <p:cNvPr id="270422" name="图片 270421" descr="01章_02-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869" y="2597"/>
                  <a:ext cx="900" cy="90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</p:grpSp>
          <p:sp>
            <p:nvSpPr>
              <p:cNvPr id="270423" name="矩形 270422"/>
              <p:cNvSpPr/>
              <p:nvPr/>
            </p:nvSpPr>
            <p:spPr>
              <a:xfrm>
                <a:off x="1641" y="3359"/>
                <a:ext cx="804" cy="73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sz="2800" b="1" dirty="0">
                    <a:solidFill>
                      <a:srgbClr val="FF0000"/>
                    </a:solidFill>
                    <a:latin typeface="Arial" panose="020B0604020202020204" pitchFamily="34" charset="0"/>
                    <a:ea typeface="黑体" panose="02010609060101010101" pitchFamily="49" charset="-122"/>
                  </a:rPr>
                  <a:t>突破</a:t>
                </a:r>
                <a:endParaRPr lang="zh-CN" altLang="en-US" sz="2800" b="1" dirty="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</a:endParaRPr>
              </a:p>
              <a:p>
                <a:pPr>
                  <a:spcBef>
                    <a:spcPct val="50000"/>
                  </a:spcBef>
                </a:pPr>
                <a:r>
                  <a:rPr lang="zh-CN" altLang="en-US" sz="2800" b="1" dirty="0">
                    <a:solidFill>
                      <a:srgbClr val="FF0000"/>
                    </a:solidFill>
                    <a:latin typeface="Arial" panose="020B0604020202020204" pitchFamily="34" charset="0"/>
                    <a:ea typeface="黑体" panose="02010609060101010101" pitchFamily="49" charset="-122"/>
                  </a:rPr>
                  <a:t>难点</a:t>
                </a:r>
                <a:endParaRPr lang="zh-CN" altLang="en-US" sz="2800" b="1" dirty="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8271510" y="663575"/>
            <a:ext cx="3714115" cy="3892550"/>
            <a:chOff x="13026" y="1045"/>
            <a:chExt cx="5849" cy="6130"/>
          </a:xfrm>
        </p:grpSpPr>
        <p:sp>
          <p:nvSpPr>
            <p:cNvPr id="4" name="矩形 3"/>
            <p:cNvSpPr/>
            <p:nvPr/>
          </p:nvSpPr>
          <p:spPr>
            <a:xfrm>
              <a:off x="13026" y="1046"/>
              <a:ext cx="5669" cy="6129"/>
            </a:xfrm>
            <a:prstGeom prst="rect">
              <a:avLst/>
            </a:prstGeom>
            <a:pattFill prst="pct20">
              <a:fgClr>
                <a:schemeClr val="accent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任意多边形 76"/>
            <p:cNvSpPr/>
            <p:nvPr/>
          </p:nvSpPr>
          <p:spPr>
            <a:xfrm>
              <a:off x="13547" y="3266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文本框 34"/>
            <p:cNvSpPr txBox="1"/>
            <p:nvPr/>
          </p:nvSpPr>
          <p:spPr>
            <a:xfrm>
              <a:off x="13852" y="2032"/>
              <a:ext cx="4744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p>
              <a:pPr algn="ctr"/>
              <a:r>
                <a: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教学目标分析</a:t>
              </a:r>
              <a:endParaRPr lang="zh-CN" altLang="zh-CN" sz="28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13454" y="5189"/>
              <a:ext cx="4648" cy="967"/>
              <a:chOff x="8591554" y="2758129"/>
              <a:chExt cx="2951421" cy="614313"/>
            </a:xfrm>
          </p:grpSpPr>
          <p:sp>
            <p:nvSpPr>
              <p:cNvPr id="43" name="文本框 34"/>
              <p:cNvSpPr txBox="1"/>
              <p:nvPr/>
            </p:nvSpPr>
            <p:spPr>
              <a:xfrm>
                <a:off x="9157991" y="2758129"/>
                <a:ext cx="2384984" cy="5219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教学过程分析</a:t>
                </a:r>
                <a:endPara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4" name="组合 32"/>
              <p:cNvGrpSpPr/>
              <p:nvPr userDrawn="1"/>
            </p:nvGrpSpPr>
            <p:grpSpPr>
              <a:xfrm>
                <a:off x="8591554" y="2808075"/>
                <a:ext cx="535960" cy="564367"/>
                <a:chOff x="5079197" y="2225039"/>
                <a:chExt cx="536016" cy="563881"/>
              </a:xfrm>
            </p:grpSpPr>
            <p:sp>
              <p:nvSpPr>
                <p:cNvPr id="45" name="任意多边形 76"/>
                <p:cNvSpPr/>
                <p:nvPr/>
              </p:nvSpPr>
              <p:spPr>
                <a:xfrm>
                  <a:off x="5148003" y="2301240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55BEE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任意多边形 77"/>
                <p:cNvSpPr/>
                <p:nvPr/>
              </p:nvSpPr>
              <p:spPr>
                <a:xfrm>
                  <a:off x="5079197" y="2225039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47" name="组合 46"/>
            <p:cNvGrpSpPr/>
            <p:nvPr/>
          </p:nvGrpSpPr>
          <p:grpSpPr>
            <a:xfrm>
              <a:off x="13508" y="6164"/>
              <a:ext cx="4023" cy="1011"/>
              <a:chOff x="8636374" y="3377757"/>
              <a:chExt cx="2554425" cy="641953"/>
            </a:xfrm>
          </p:grpSpPr>
          <p:sp>
            <p:nvSpPr>
              <p:cNvPr id="48" name="文本框 34"/>
              <p:cNvSpPr txBox="1"/>
              <p:nvPr userDrawn="1"/>
            </p:nvSpPr>
            <p:spPr>
              <a:xfrm>
                <a:off x="8818821" y="3377757"/>
                <a:ext cx="2371978" cy="5219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设计评价</a:t>
                </a:r>
                <a:endPara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9" name="组合 32"/>
              <p:cNvGrpSpPr/>
              <p:nvPr userDrawn="1"/>
            </p:nvGrpSpPr>
            <p:grpSpPr>
              <a:xfrm>
                <a:off x="8636374" y="3455343"/>
                <a:ext cx="535960" cy="564367"/>
                <a:chOff x="5079197" y="2225039"/>
                <a:chExt cx="536016" cy="563881"/>
              </a:xfrm>
            </p:grpSpPr>
            <p:sp>
              <p:nvSpPr>
                <p:cNvPr id="50" name="任意多边形 76"/>
                <p:cNvSpPr/>
                <p:nvPr/>
              </p:nvSpPr>
              <p:spPr>
                <a:xfrm>
                  <a:off x="5148003" y="2301240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55BEE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任意多边形 77"/>
                <p:cNvSpPr/>
                <p:nvPr/>
              </p:nvSpPr>
              <p:spPr>
                <a:xfrm>
                  <a:off x="5079197" y="2225039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52" name="组合 51"/>
            <p:cNvGrpSpPr/>
            <p:nvPr/>
          </p:nvGrpSpPr>
          <p:grpSpPr>
            <a:xfrm>
              <a:off x="13369" y="3121"/>
              <a:ext cx="5506" cy="822"/>
              <a:chOff x="8591550" y="1413060"/>
              <a:chExt cx="3496080" cy="522002"/>
            </a:xfrm>
          </p:grpSpPr>
          <p:sp>
            <p:nvSpPr>
              <p:cNvPr id="55" name="任意多边形 77"/>
              <p:cNvSpPr/>
              <p:nvPr/>
            </p:nvSpPr>
            <p:spPr>
              <a:xfrm>
                <a:off x="8591550" y="1413060"/>
                <a:ext cx="467161" cy="488101"/>
              </a:xfrm>
              <a:custGeom>
                <a:avLst/>
                <a:gdLst>
                  <a:gd name="connsiteX0" fmla="*/ 160023 w 893369"/>
                  <a:gd name="connsiteY0" fmla="*/ 0 h 932510"/>
                  <a:gd name="connsiteX1" fmla="*/ 800097 w 893369"/>
                  <a:gd name="connsiteY1" fmla="*/ 0 h 932510"/>
                  <a:gd name="connsiteX2" fmla="*/ 862385 w 893369"/>
                  <a:gd name="connsiteY2" fmla="*/ 12576 h 932510"/>
                  <a:gd name="connsiteX3" fmla="*/ 893369 w 893369"/>
                  <a:gd name="connsiteY3" fmla="*/ 33465 h 932510"/>
                  <a:gd name="connsiteX4" fmla="*/ 75437 w 893369"/>
                  <a:gd name="connsiteY4" fmla="*/ 932510 h 932510"/>
                  <a:gd name="connsiteX5" fmla="*/ 46870 w 893369"/>
                  <a:gd name="connsiteY5" fmla="*/ 913250 h 932510"/>
                  <a:gd name="connsiteX6" fmla="*/ 0 w 893369"/>
                  <a:gd name="connsiteY6" fmla="*/ 800097 h 932510"/>
                  <a:gd name="connsiteX7" fmla="*/ 0 w 893369"/>
                  <a:gd name="connsiteY7" fmla="*/ 160023 h 932510"/>
                  <a:gd name="connsiteX8" fmla="*/ 160023 w 893369"/>
                  <a:gd name="connsiteY8" fmla="*/ 0 h 9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3369" h="932510">
                    <a:moveTo>
                      <a:pt x="160023" y="0"/>
                    </a:moveTo>
                    <a:lnTo>
                      <a:pt x="800097" y="0"/>
                    </a:lnTo>
                    <a:cubicBezTo>
                      <a:pt x="822192" y="0"/>
                      <a:pt x="843240" y="4478"/>
                      <a:pt x="862385" y="12576"/>
                    </a:cubicBezTo>
                    <a:lnTo>
                      <a:pt x="893369" y="33465"/>
                    </a:lnTo>
                    <a:lnTo>
                      <a:pt x="75437" y="932510"/>
                    </a:lnTo>
                    <a:lnTo>
                      <a:pt x="46870" y="913250"/>
                    </a:lnTo>
                    <a:cubicBezTo>
                      <a:pt x="17912" y="884292"/>
                      <a:pt x="0" y="844286"/>
                      <a:pt x="0" y="800097"/>
                    </a:cubicBezTo>
                    <a:lnTo>
                      <a:pt x="0" y="160023"/>
                    </a:lnTo>
                    <a:cubicBezTo>
                      <a:pt x="0" y="71645"/>
                      <a:pt x="71645" y="0"/>
                      <a:pt x="160023" y="0"/>
                    </a:cubicBezTo>
                    <a:close/>
                  </a:path>
                </a:pathLst>
              </a:custGeom>
              <a:noFill/>
              <a:ln w="38100">
                <a:solidFill>
                  <a:srgbClr val="2730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56" name="文本框 34"/>
              <p:cNvSpPr txBox="1"/>
              <p:nvPr/>
            </p:nvSpPr>
            <p:spPr>
              <a:xfrm>
                <a:off x="8862123" y="1413092"/>
                <a:ext cx="3225507" cy="5219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13408" y="4149"/>
              <a:ext cx="4800" cy="942"/>
              <a:chOff x="8577580" y="2080932"/>
              <a:chExt cx="3048000" cy="598098"/>
            </a:xfrm>
          </p:grpSpPr>
          <p:grpSp>
            <p:nvGrpSpPr>
              <p:cNvPr id="58" name="组合 32"/>
              <p:cNvGrpSpPr/>
              <p:nvPr userDrawn="1"/>
            </p:nvGrpSpPr>
            <p:grpSpPr>
              <a:xfrm>
                <a:off x="8577580" y="2114662"/>
                <a:ext cx="535958" cy="564368"/>
                <a:chOff x="5079197" y="2225039"/>
                <a:chExt cx="536016" cy="563881"/>
              </a:xfrm>
            </p:grpSpPr>
            <p:sp>
              <p:nvSpPr>
                <p:cNvPr id="59" name="任意多边形 76"/>
                <p:cNvSpPr/>
                <p:nvPr/>
              </p:nvSpPr>
              <p:spPr>
                <a:xfrm>
                  <a:off x="5148003" y="2301240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55BEE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任意多边形 77"/>
                <p:cNvSpPr/>
                <p:nvPr/>
              </p:nvSpPr>
              <p:spPr>
                <a:xfrm>
                  <a:off x="5079197" y="2225039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1" name="文本框 34"/>
              <p:cNvSpPr txBox="1"/>
              <p:nvPr/>
            </p:nvSpPr>
            <p:spPr>
              <a:xfrm>
                <a:off x="8936990" y="2080932"/>
                <a:ext cx="2688590" cy="5219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教学方法分析</a:t>
                </a:r>
                <a:endPara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13357" y="1045"/>
              <a:ext cx="4076" cy="943"/>
              <a:chOff x="8712952" y="94806"/>
              <a:chExt cx="2588104" cy="598951"/>
            </a:xfrm>
          </p:grpSpPr>
          <p:sp>
            <p:nvSpPr>
              <p:cNvPr id="63" name="任意多边形 76"/>
              <p:cNvSpPr/>
              <p:nvPr/>
            </p:nvSpPr>
            <p:spPr>
              <a:xfrm>
                <a:off x="8792509" y="205656"/>
                <a:ext cx="467161" cy="488101"/>
              </a:xfrm>
              <a:custGeom>
                <a:avLst/>
                <a:gdLst>
                  <a:gd name="connsiteX0" fmla="*/ 160023 w 893369"/>
                  <a:gd name="connsiteY0" fmla="*/ 0 h 932510"/>
                  <a:gd name="connsiteX1" fmla="*/ 800097 w 893369"/>
                  <a:gd name="connsiteY1" fmla="*/ 0 h 932510"/>
                  <a:gd name="connsiteX2" fmla="*/ 862385 w 893369"/>
                  <a:gd name="connsiteY2" fmla="*/ 12576 h 932510"/>
                  <a:gd name="connsiteX3" fmla="*/ 893369 w 893369"/>
                  <a:gd name="connsiteY3" fmla="*/ 33465 h 932510"/>
                  <a:gd name="connsiteX4" fmla="*/ 75437 w 893369"/>
                  <a:gd name="connsiteY4" fmla="*/ 932510 h 932510"/>
                  <a:gd name="connsiteX5" fmla="*/ 46870 w 893369"/>
                  <a:gd name="connsiteY5" fmla="*/ 913250 h 932510"/>
                  <a:gd name="connsiteX6" fmla="*/ 0 w 893369"/>
                  <a:gd name="connsiteY6" fmla="*/ 800097 h 932510"/>
                  <a:gd name="connsiteX7" fmla="*/ 0 w 893369"/>
                  <a:gd name="connsiteY7" fmla="*/ 160023 h 932510"/>
                  <a:gd name="connsiteX8" fmla="*/ 160023 w 893369"/>
                  <a:gd name="connsiteY8" fmla="*/ 0 h 9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3369" h="932510">
                    <a:moveTo>
                      <a:pt x="160023" y="0"/>
                    </a:moveTo>
                    <a:lnTo>
                      <a:pt x="800097" y="0"/>
                    </a:lnTo>
                    <a:cubicBezTo>
                      <a:pt x="822192" y="0"/>
                      <a:pt x="843240" y="4478"/>
                      <a:pt x="862385" y="12576"/>
                    </a:cubicBezTo>
                    <a:lnTo>
                      <a:pt x="893369" y="33465"/>
                    </a:lnTo>
                    <a:lnTo>
                      <a:pt x="75437" y="932510"/>
                    </a:lnTo>
                    <a:lnTo>
                      <a:pt x="46870" y="913250"/>
                    </a:lnTo>
                    <a:cubicBezTo>
                      <a:pt x="17912" y="884292"/>
                      <a:pt x="0" y="844286"/>
                      <a:pt x="0" y="800097"/>
                    </a:cubicBezTo>
                    <a:lnTo>
                      <a:pt x="0" y="160023"/>
                    </a:lnTo>
                    <a:cubicBezTo>
                      <a:pt x="0" y="71645"/>
                      <a:pt x="71645" y="0"/>
                      <a:pt x="160023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64" name="组合 63"/>
              <p:cNvGrpSpPr/>
              <p:nvPr/>
            </p:nvGrpSpPr>
            <p:grpSpPr>
              <a:xfrm>
                <a:off x="8712952" y="94806"/>
                <a:ext cx="2588104" cy="544210"/>
                <a:chOff x="5021579" y="2190478"/>
                <a:chExt cx="2588378" cy="543739"/>
              </a:xfrm>
            </p:grpSpPr>
            <p:sp>
              <p:nvSpPr>
                <p:cNvPr id="65" name="任意多边形 77"/>
                <p:cNvSpPr/>
                <p:nvPr/>
              </p:nvSpPr>
              <p:spPr>
                <a:xfrm>
                  <a:off x="5021579" y="2246537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6" name="文本框 34"/>
                <p:cNvSpPr txBox="1"/>
                <p:nvPr/>
              </p:nvSpPr>
              <p:spPr>
                <a:xfrm>
                  <a:off x="5247509" y="2190478"/>
                  <a:ext cx="2362448" cy="522769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  <a:scene3d>
                    <a:camera prst="orthographicFront"/>
                    <a:lightRig rig="threePt" dir="t"/>
                  </a:scene3d>
                </a:bodyPr>
                <a:p>
                  <a:pPr algn="ctr"/>
                  <a:r>
                    <a: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教材分析</a:t>
                  </a:r>
                  <a:endParaRPr lang="zh-CN" altLang="zh-CN" sz="2800" b="1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</p:grpSp>
      </p:grpSp>
      <p:sp>
        <p:nvSpPr>
          <p:cNvPr id="68" name="矩形 67"/>
          <p:cNvSpPr/>
          <p:nvPr/>
        </p:nvSpPr>
        <p:spPr>
          <a:xfrm>
            <a:off x="8269605" y="4661535"/>
            <a:ext cx="3601720" cy="1936750"/>
          </a:xfrm>
          <a:prstGeom prst="rect">
            <a:avLst/>
          </a:prstGeom>
          <a:pattFill prst="pct5">
            <a:fgClr>
              <a:schemeClr val="bg1"/>
            </a:fgClr>
            <a:bgClr>
              <a:schemeClr val="bg1"/>
            </a:bgClr>
          </a:pattFill>
          <a:effectLst>
            <a:glow rad="63500">
              <a:schemeClr val="accent1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任意多边形 76"/>
          <p:cNvSpPr/>
          <p:nvPr/>
        </p:nvSpPr>
        <p:spPr>
          <a:xfrm>
            <a:off x="8602532" y="1419558"/>
            <a:ext cx="467189" cy="487982"/>
          </a:xfrm>
          <a:custGeom>
            <a:avLst/>
            <a:gdLst>
              <a:gd name="connsiteX0" fmla="*/ 160023 w 893369"/>
              <a:gd name="connsiteY0" fmla="*/ 0 h 932510"/>
              <a:gd name="connsiteX1" fmla="*/ 800097 w 893369"/>
              <a:gd name="connsiteY1" fmla="*/ 0 h 932510"/>
              <a:gd name="connsiteX2" fmla="*/ 862385 w 893369"/>
              <a:gd name="connsiteY2" fmla="*/ 12576 h 932510"/>
              <a:gd name="connsiteX3" fmla="*/ 893369 w 893369"/>
              <a:gd name="connsiteY3" fmla="*/ 33465 h 932510"/>
              <a:gd name="connsiteX4" fmla="*/ 75437 w 893369"/>
              <a:gd name="connsiteY4" fmla="*/ 932510 h 932510"/>
              <a:gd name="connsiteX5" fmla="*/ 46870 w 893369"/>
              <a:gd name="connsiteY5" fmla="*/ 913250 h 932510"/>
              <a:gd name="connsiteX6" fmla="*/ 0 w 893369"/>
              <a:gd name="connsiteY6" fmla="*/ 800097 h 932510"/>
              <a:gd name="connsiteX7" fmla="*/ 0 w 893369"/>
              <a:gd name="connsiteY7" fmla="*/ 160023 h 932510"/>
              <a:gd name="connsiteX8" fmla="*/ 160023 w 893369"/>
              <a:gd name="connsiteY8" fmla="*/ 0 h 93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93369" h="932510">
                <a:moveTo>
                  <a:pt x="160023" y="0"/>
                </a:moveTo>
                <a:lnTo>
                  <a:pt x="800097" y="0"/>
                </a:lnTo>
                <a:cubicBezTo>
                  <a:pt x="822192" y="0"/>
                  <a:pt x="843240" y="4478"/>
                  <a:pt x="862385" y="12576"/>
                </a:cubicBezTo>
                <a:lnTo>
                  <a:pt x="893369" y="33465"/>
                </a:lnTo>
                <a:lnTo>
                  <a:pt x="75437" y="932510"/>
                </a:lnTo>
                <a:lnTo>
                  <a:pt x="46870" y="913250"/>
                </a:lnTo>
                <a:cubicBezTo>
                  <a:pt x="17912" y="884292"/>
                  <a:pt x="0" y="844286"/>
                  <a:pt x="0" y="800097"/>
                </a:cubicBezTo>
                <a:lnTo>
                  <a:pt x="0" y="160023"/>
                </a:lnTo>
                <a:cubicBezTo>
                  <a:pt x="0" y="71645"/>
                  <a:pt x="71645" y="0"/>
                  <a:pt x="160023" y="0"/>
                </a:cubicBezTo>
                <a:close/>
              </a:path>
            </a:pathLst>
          </a:custGeom>
          <a:solidFill>
            <a:srgbClr val="00B0F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任意多边形 77"/>
          <p:cNvSpPr/>
          <p:nvPr/>
        </p:nvSpPr>
        <p:spPr>
          <a:xfrm>
            <a:off x="8522970" y="1364829"/>
            <a:ext cx="467189" cy="487983"/>
          </a:xfrm>
          <a:custGeom>
            <a:avLst/>
            <a:gdLst>
              <a:gd name="connsiteX0" fmla="*/ 160023 w 893369"/>
              <a:gd name="connsiteY0" fmla="*/ 0 h 932510"/>
              <a:gd name="connsiteX1" fmla="*/ 800097 w 893369"/>
              <a:gd name="connsiteY1" fmla="*/ 0 h 932510"/>
              <a:gd name="connsiteX2" fmla="*/ 862385 w 893369"/>
              <a:gd name="connsiteY2" fmla="*/ 12576 h 932510"/>
              <a:gd name="connsiteX3" fmla="*/ 893369 w 893369"/>
              <a:gd name="connsiteY3" fmla="*/ 33465 h 932510"/>
              <a:gd name="connsiteX4" fmla="*/ 75437 w 893369"/>
              <a:gd name="connsiteY4" fmla="*/ 932510 h 932510"/>
              <a:gd name="connsiteX5" fmla="*/ 46870 w 893369"/>
              <a:gd name="connsiteY5" fmla="*/ 913250 h 932510"/>
              <a:gd name="connsiteX6" fmla="*/ 0 w 893369"/>
              <a:gd name="connsiteY6" fmla="*/ 800097 h 932510"/>
              <a:gd name="connsiteX7" fmla="*/ 0 w 893369"/>
              <a:gd name="connsiteY7" fmla="*/ 160023 h 932510"/>
              <a:gd name="connsiteX8" fmla="*/ 160023 w 893369"/>
              <a:gd name="connsiteY8" fmla="*/ 0 h 93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93369" h="932510">
                <a:moveTo>
                  <a:pt x="160023" y="0"/>
                </a:moveTo>
                <a:lnTo>
                  <a:pt x="800097" y="0"/>
                </a:lnTo>
                <a:cubicBezTo>
                  <a:pt x="822192" y="0"/>
                  <a:pt x="843240" y="4478"/>
                  <a:pt x="862385" y="12576"/>
                </a:cubicBezTo>
                <a:lnTo>
                  <a:pt x="893369" y="33465"/>
                </a:lnTo>
                <a:lnTo>
                  <a:pt x="75437" y="932510"/>
                </a:lnTo>
                <a:lnTo>
                  <a:pt x="46870" y="913250"/>
                </a:lnTo>
                <a:cubicBezTo>
                  <a:pt x="17912" y="884292"/>
                  <a:pt x="0" y="844286"/>
                  <a:pt x="0" y="800097"/>
                </a:cubicBezTo>
                <a:lnTo>
                  <a:pt x="0" y="160023"/>
                </a:lnTo>
                <a:cubicBezTo>
                  <a:pt x="0" y="71645"/>
                  <a:pt x="71645" y="0"/>
                  <a:pt x="160023" y="0"/>
                </a:cubicBezTo>
                <a:close/>
              </a:path>
            </a:pathLst>
          </a:custGeom>
          <a:noFill/>
          <a:ln w="38100">
            <a:solidFill>
              <a:srgbClr val="2730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925195" y="10306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四、教学方法分析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25730" y="1351915"/>
            <a:ext cx="7374255" cy="1909445"/>
            <a:chOff x="3885" y="1953"/>
            <a:chExt cx="11613" cy="3007"/>
          </a:xfrm>
        </p:grpSpPr>
        <p:grpSp>
          <p:nvGrpSpPr>
            <p:cNvPr id="271437" name="组合 271436"/>
            <p:cNvGrpSpPr/>
            <p:nvPr/>
          </p:nvGrpSpPr>
          <p:grpSpPr>
            <a:xfrm>
              <a:off x="5818" y="2828"/>
              <a:ext cx="9680" cy="2133"/>
              <a:chOff x="1360" y="1296"/>
              <a:chExt cx="3872" cy="853"/>
            </a:xfrm>
          </p:grpSpPr>
          <p:sp>
            <p:nvSpPr>
              <p:cNvPr id="271412" name="圆角矩形 271411"/>
              <p:cNvSpPr/>
              <p:nvPr/>
            </p:nvSpPr>
            <p:spPr>
              <a:xfrm>
                <a:off x="1360" y="1296"/>
                <a:ext cx="3872" cy="704"/>
              </a:xfrm>
              <a:prstGeom prst="roundRect">
                <a:avLst>
                  <a:gd name="adj" fmla="val 16667"/>
                </a:avLst>
              </a:prstGeom>
              <a:gradFill rotWithShape="1">
                <a:gsLst>
                  <a:gs pos="0">
                    <a:srgbClr val="FFFF00"/>
                  </a:gs>
                  <a:gs pos="100000">
                    <a:srgbClr val="FFFF00">
                      <a:gamma/>
                      <a:tint val="15294"/>
                      <a:invGamma/>
                    </a:srgbClr>
                  </a:gs>
                </a:gsLst>
                <a:lin ang="5400000" scaled="1"/>
                <a:tileRect/>
              </a:gradFill>
              <a:ln w="9525" cap="flat" cmpd="sng">
                <a:solidFill>
                  <a:srgbClr val="00CCFF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wrap="none" lIns="2520000" anchor="ctr" anchorCtr="0"/>
              <a:p>
                <a:pPr marL="355600" indent="-355600" latinLnBrk="1">
                  <a:buClr>
                    <a:srgbClr val="808000"/>
                  </a:buClr>
                  <a:buSzPct val="75000"/>
                  <a:buFont typeface="Wingdings" panose="05000000000000000000" pitchFamily="2" charset="2"/>
                </a:pPr>
                <a:endParaRPr sz="1800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71413" name="文本框 271412"/>
              <p:cNvSpPr txBox="1"/>
              <p:nvPr/>
            </p:nvSpPr>
            <p:spPr>
              <a:xfrm>
                <a:off x="1669" y="1413"/>
                <a:ext cx="3216" cy="736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zh-CN" sz="2800" b="1" dirty="0">
                    <a:latin typeface="Arial" panose="020B0604020202020204" pitchFamily="34" charset="0"/>
                    <a:ea typeface="黑体" panose="02010609060101010101" pitchFamily="49" charset="-122"/>
                  </a:rPr>
                  <a:t>启发</a:t>
                </a:r>
                <a:r>
                  <a:rPr lang="zh-CN" altLang="en-US" sz="2800" b="1" dirty="0">
                    <a:latin typeface="Arial" panose="020B0604020202020204" pitchFamily="34" charset="0"/>
                    <a:ea typeface="黑体" panose="02010609060101010101" pitchFamily="49" charset="-122"/>
                  </a:rPr>
                  <a:t>引导</a:t>
                </a:r>
                <a:r>
                  <a:rPr lang="zh-CN" altLang="zh-CN" sz="2800" b="1" dirty="0">
                    <a:latin typeface="Arial" panose="020B0604020202020204" pitchFamily="34" charset="0"/>
                    <a:ea typeface="黑体" panose="02010609060101010101" pitchFamily="49" charset="-122"/>
                  </a:rPr>
                  <a:t>式</a:t>
                </a:r>
                <a:endParaRPr lang="zh-CN" altLang="en-US" sz="2800" b="1">
                  <a:latin typeface="Arial" panose="020B0604020202020204" pitchFamily="34" charset="0"/>
                  <a:ea typeface="黑体" panose="02010609060101010101" pitchFamily="49" charset="-122"/>
                </a:endParaRPr>
              </a:p>
              <a:p>
                <a:pPr>
                  <a:spcBef>
                    <a:spcPct val="50000"/>
                  </a:spcBef>
                </a:pPr>
                <a:endParaRPr lang="zh-CN" altLang="en-US" sz="2800" b="1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271434" name="组合 271433"/>
            <p:cNvGrpSpPr/>
            <p:nvPr/>
          </p:nvGrpSpPr>
          <p:grpSpPr>
            <a:xfrm>
              <a:off x="3885" y="1953"/>
              <a:ext cx="2880" cy="2880"/>
              <a:chOff x="553" y="704"/>
              <a:chExt cx="1152" cy="1152"/>
            </a:xfrm>
          </p:grpSpPr>
          <p:grpSp>
            <p:nvGrpSpPr>
              <p:cNvPr id="271417" name="组合 271416"/>
              <p:cNvGrpSpPr/>
              <p:nvPr/>
            </p:nvGrpSpPr>
            <p:grpSpPr>
              <a:xfrm>
                <a:off x="553" y="704"/>
                <a:ext cx="1152" cy="1152"/>
                <a:chOff x="113" y="2387"/>
                <a:chExt cx="1152" cy="1152"/>
              </a:xfrm>
            </p:grpSpPr>
            <p:pic>
              <p:nvPicPr>
                <p:cNvPr id="271418" name="图片 271417" descr="01章_02-4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13" y="2387"/>
                  <a:ext cx="1152" cy="1152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pic>
              <p:nvPicPr>
                <p:cNvPr id="271419" name="图片 271418" descr="01章_02-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49" y="2523"/>
                  <a:ext cx="900" cy="90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</p:grpSp>
          <p:sp>
            <p:nvSpPr>
              <p:cNvPr id="271420" name="矩形 271419"/>
              <p:cNvSpPr/>
              <p:nvPr/>
            </p:nvSpPr>
            <p:spPr>
              <a:xfrm>
                <a:off x="868" y="1107"/>
                <a:ext cx="804" cy="329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sz="2800" b="1" dirty="0">
                    <a:solidFill>
                      <a:srgbClr val="FF0000"/>
                    </a:solidFill>
                    <a:latin typeface="Arial" panose="020B0604020202020204" pitchFamily="34" charset="0"/>
                    <a:ea typeface="黑体" panose="02010609060101010101" pitchFamily="49" charset="-122"/>
                  </a:rPr>
                  <a:t>教法</a:t>
                </a:r>
                <a:endParaRPr lang="zh-CN" altLang="en-US" sz="2800" b="1" dirty="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83185" y="2939415"/>
            <a:ext cx="8201025" cy="1828800"/>
            <a:chOff x="3885" y="4720"/>
            <a:chExt cx="12915" cy="2880"/>
          </a:xfrm>
        </p:grpSpPr>
        <p:grpSp>
          <p:nvGrpSpPr>
            <p:cNvPr id="271438" name="组合 271437"/>
            <p:cNvGrpSpPr/>
            <p:nvPr/>
          </p:nvGrpSpPr>
          <p:grpSpPr>
            <a:xfrm>
              <a:off x="5518" y="5740"/>
              <a:ext cx="11282" cy="1718"/>
              <a:chOff x="976" y="2279"/>
              <a:chExt cx="4784" cy="704"/>
            </a:xfrm>
          </p:grpSpPr>
          <p:sp>
            <p:nvSpPr>
              <p:cNvPr id="271414" name="圆角矩形 271413"/>
              <p:cNvSpPr/>
              <p:nvPr/>
            </p:nvSpPr>
            <p:spPr>
              <a:xfrm>
                <a:off x="976" y="2279"/>
                <a:ext cx="4256" cy="704"/>
              </a:xfrm>
              <a:prstGeom prst="roundRect">
                <a:avLst>
                  <a:gd name="adj" fmla="val 16667"/>
                </a:avLst>
              </a:prstGeom>
              <a:gradFill rotWithShape="1">
                <a:gsLst>
                  <a:gs pos="0">
                    <a:srgbClr val="FFFF00"/>
                  </a:gs>
                  <a:gs pos="100000">
                    <a:srgbClr val="FFFF00">
                      <a:gamma/>
                      <a:tint val="15294"/>
                      <a:invGamma/>
                    </a:srgbClr>
                  </a:gs>
                </a:gsLst>
                <a:lin ang="5400000" scaled="1"/>
                <a:tileRect/>
              </a:gradFill>
              <a:ln w="9525" cap="flat" cmpd="sng">
                <a:solidFill>
                  <a:srgbClr val="00CCFF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wrap="none" lIns="2520000" anchor="ctr" anchorCtr="0"/>
              <a:p>
                <a:pPr marL="355600" indent="-355600" latinLnBrk="1">
                  <a:buClr>
                    <a:srgbClr val="808000"/>
                  </a:buClr>
                  <a:buSzPct val="75000"/>
                  <a:buFont typeface="Wingdings" panose="05000000000000000000" pitchFamily="2" charset="2"/>
                </a:pPr>
                <a:endParaRPr sz="1800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71387" name="文本框 271386"/>
              <p:cNvSpPr txBox="1"/>
              <p:nvPr/>
            </p:nvSpPr>
            <p:spPr>
              <a:xfrm>
                <a:off x="1533" y="2384"/>
                <a:ext cx="4227" cy="337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sz="2800" b="1" dirty="0">
                    <a:latin typeface="Arial" panose="020B0604020202020204" pitchFamily="34" charset="0"/>
                    <a:ea typeface="黑体" panose="02010609060101010101" pitchFamily="49" charset="-122"/>
                  </a:rPr>
                  <a:t>自主探究式</a:t>
                </a:r>
                <a:endParaRPr lang="zh-CN" altLang="en-US" dirty="0">
                  <a:latin typeface="Arial" panose="020B0604020202020204" pitchFamily="34" charset="0"/>
                  <a:ea typeface="华文隶书" panose="02010800040101010101" pitchFamily="2" charset="-122"/>
                </a:endParaRPr>
              </a:p>
            </p:txBody>
          </p:sp>
        </p:grpSp>
        <p:grpSp>
          <p:nvGrpSpPr>
            <p:cNvPr id="271433" name="组合 271432"/>
            <p:cNvGrpSpPr/>
            <p:nvPr/>
          </p:nvGrpSpPr>
          <p:grpSpPr>
            <a:xfrm>
              <a:off x="3885" y="4720"/>
              <a:ext cx="2880" cy="2880"/>
              <a:chOff x="553" y="1624"/>
              <a:chExt cx="1152" cy="1152"/>
            </a:xfrm>
          </p:grpSpPr>
          <p:grpSp>
            <p:nvGrpSpPr>
              <p:cNvPr id="271423" name="组合 271422"/>
              <p:cNvGrpSpPr/>
              <p:nvPr/>
            </p:nvGrpSpPr>
            <p:grpSpPr>
              <a:xfrm>
                <a:off x="553" y="1624"/>
                <a:ext cx="1152" cy="1152"/>
                <a:chOff x="113" y="2387"/>
                <a:chExt cx="1152" cy="1152"/>
              </a:xfrm>
            </p:grpSpPr>
            <p:pic>
              <p:nvPicPr>
                <p:cNvPr id="271424" name="图片 271423" descr="01章_02-4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13" y="2387"/>
                  <a:ext cx="1152" cy="1152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pic>
              <p:nvPicPr>
                <p:cNvPr id="271425" name="图片 271424" descr="01章_02-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49" y="2523"/>
                  <a:ext cx="900" cy="90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</p:grpSp>
          <p:sp>
            <p:nvSpPr>
              <p:cNvPr id="271426" name="矩形 271425"/>
              <p:cNvSpPr/>
              <p:nvPr/>
            </p:nvSpPr>
            <p:spPr>
              <a:xfrm>
                <a:off x="851" y="1993"/>
                <a:ext cx="804" cy="329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sz="2800" b="1" dirty="0">
                    <a:solidFill>
                      <a:srgbClr val="FF0000"/>
                    </a:solidFill>
                    <a:latin typeface="Arial" panose="020B0604020202020204" pitchFamily="34" charset="0"/>
                    <a:ea typeface="黑体" panose="02010609060101010101" pitchFamily="49" charset="-122"/>
                  </a:rPr>
                  <a:t>学法</a:t>
                </a:r>
                <a:endParaRPr lang="zh-CN" altLang="en-US" sz="2800" b="1" dirty="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102235" y="4676140"/>
            <a:ext cx="7829875" cy="1828800"/>
            <a:chOff x="3885" y="7623"/>
            <a:chExt cx="12331" cy="2880"/>
          </a:xfrm>
        </p:grpSpPr>
        <p:grpSp>
          <p:nvGrpSpPr>
            <p:cNvPr id="271439" name="组合 271438"/>
            <p:cNvGrpSpPr/>
            <p:nvPr/>
          </p:nvGrpSpPr>
          <p:grpSpPr>
            <a:xfrm>
              <a:off x="5855" y="8403"/>
              <a:ext cx="10361" cy="1760"/>
              <a:chOff x="1382" y="3357"/>
              <a:chExt cx="4144" cy="704"/>
            </a:xfrm>
          </p:grpSpPr>
          <p:sp>
            <p:nvSpPr>
              <p:cNvPr id="271415" name="圆角矩形 271414"/>
              <p:cNvSpPr/>
              <p:nvPr/>
            </p:nvSpPr>
            <p:spPr>
              <a:xfrm>
                <a:off x="1382" y="3357"/>
                <a:ext cx="3872" cy="704"/>
              </a:xfrm>
              <a:prstGeom prst="roundRect">
                <a:avLst>
                  <a:gd name="adj" fmla="val 16667"/>
                </a:avLst>
              </a:prstGeom>
              <a:gradFill rotWithShape="1">
                <a:gsLst>
                  <a:gs pos="0">
                    <a:srgbClr val="FFFF00"/>
                  </a:gs>
                  <a:gs pos="100000">
                    <a:srgbClr val="FFFF00">
                      <a:gamma/>
                      <a:tint val="15294"/>
                      <a:invGamma/>
                    </a:srgbClr>
                  </a:gs>
                </a:gsLst>
                <a:lin ang="5400000" scaled="1"/>
                <a:tileRect/>
              </a:gradFill>
              <a:ln w="9525" cap="flat" cmpd="sng">
                <a:solidFill>
                  <a:srgbClr val="00CCFF"/>
                </a:solidFill>
                <a:prstDash val="solid"/>
                <a:headEnd type="none" w="med" len="med"/>
                <a:tailEnd type="none" w="med" len="med"/>
              </a:ln>
            </p:spPr>
            <p:txBody>
              <a:bodyPr wrap="none" lIns="2520000" anchor="ctr" anchorCtr="0"/>
              <a:p>
                <a:pPr marL="355600" indent="-355600" latinLnBrk="1">
                  <a:buClr>
                    <a:srgbClr val="808000"/>
                  </a:buClr>
                  <a:buSzPct val="75000"/>
                  <a:buFont typeface="Wingdings" panose="05000000000000000000" pitchFamily="2" charset="2"/>
                </a:pPr>
                <a:endParaRPr sz="1800" dirty="0">
                  <a:latin typeface="Arial" panose="020B0604020202020204" pitchFamily="34" charset="0"/>
                  <a:ea typeface="宋体" panose="02010600030101010101" pitchFamily="2" charset="-122"/>
                </a:endParaRPr>
              </a:p>
            </p:txBody>
          </p:sp>
          <p:sp>
            <p:nvSpPr>
              <p:cNvPr id="271407" name="文本框 271406"/>
              <p:cNvSpPr txBox="1"/>
              <p:nvPr/>
            </p:nvSpPr>
            <p:spPr>
              <a:xfrm>
                <a:off x="1632" y="3538"/>
                <a:ext cx="3894" cy="329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直观操作   发现结论   合作归纳</a:t>
                </a:r>
                <a:endPara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sp>
            <p:nvSpPr>
              <p:cNvPr id="271435" name="任意多边形 271434"/>
              <p:cNvSpPr/>
              <p:nvPr/>
            </p:nvSpPr>
            <p:spPr>
              <a:xfrm>
                <a:off x="3904" y="3655"/>
                <a:ext cx="272" cy="94"/>
              </a:xfrm>
              <a:custGeom>
                <a:avLst/>
                <a:gdLst>
                  <a:gd name="txL" fmla="*/ 3375 w 21600"/>
                  <a:gd name="txT" fmla="*/ 5400 h 21600"/>
                  <a:gd name="txR" fmla="*/ 18900 w 21600"/>
                  <a:gd name="txB" fmla="*/ 16200 h 21600"/>
                </a:gdLst>
                <a:ahLst/>
                <a:cxnLst>
                  <a:cxn ang="270">
                    <a:pos x="16200" y="0"/>
                  </a:cxn>
                  <a:cxn ang="180">
                    <a:pos x="0" y="10800"/>
                  </a:cxn>
                  <a:cxn ang="90">
                    <a:pos x="16200" y="21600"/>
                  </a:cxn>
                  <a:cxn ang="0">
                    <a:pos x="21600" y="10800"/>
                  </a:cxn>
                </a:cxnLst>
                <a:rect l="txL" t="txT" r="txR" b="txB"/>
                <a:pathLst>
                  <a:path w="21600" h="21600">
                    <a:moveTo>
                      <a:pt x="16200" y="0"/>
                    </a:moveTo>
                    <a:lnTo>
                      <a:pt x="16200" y="5400"/>
                    </a:lnTo>
                    <a:lnTo>
                      <a:pt x="3375" y="5400"/>
                    </a:lnTo>
                    <a:lnTo>
                      <a:pt x="3375" y="16200"/>
                    </a:lnTo>
                    <a:lnTo>
                      <a:pt x="16200" y="16200"/>
                    </a:lnTo>
                    <a:lnTo>
                      <a:pt x="16200" y="21600"/>
                    </a:lnTo>
                    <a:lnTo>
                      <a:pt x="21600" y="10800"/>
                    </a:lnTo>
                    <a:close/>
                  </a:path>
                  <a:path w="21600" h="21600">
                    <a:moveTo>
                      <a:pt x="1350" y="5400"/>
                    </a:moveTo>
                    <a:lnTo>
                      <a:pt x="1350" y="16200"/>
                    </a:lnTo>
                    <a:lnTo>
                      <a:pt x="2700" y="16200"/>
                    </a:lnTo>
                    <a:lnTo>
                      <a:pt x="2700" y="5400"/>
                    </a:lnTo>
                    <a:close/>
                  </a:path>
                  <a:path w="21600" h="21600">
                    <a:moveTo>
                      <a:pt x="0" y="5400"/>
                    </a:moveTo>
                    <a:lnTo>
                      <a:pt x="0" y="16200"/>
                    </a:lnTo>
                    <a:lnTo>
                      <a:pt x="675" y="16200"/>
                    </a:lnTo>
                    <a:lnTo>
                      <a:pt x="675" y="5400"/>
                    </a:lnTo>
                    <a:close/>
                  </a:path>
                </a:pathLst>
              </a:custGeom>
              <a:solidFill>
                <a:srgbClr val="FF0000"/>
              </a:solidFill>
              <a:ln w="9525" cap="flat" cmpd="sng">
                <a:solidFill>
                  <a:srgbClr val="FF2B2B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  <p:sp>
            <p:nvSpPr>
              <p:cNvPr id="271436" name="任意多边形 271435"/>
              <p:cNvSpPr/>
              <p:nvPr/>
            </p:nvSpPr>
            <p:spPr>
              <a:xfrm>
                <a:off x="2634" y="3655"/>
                <a:ext cx="272" cy="94"/>
              </a:xfrm>
              <a:custGeom>
                <a:avLst/>
                <a:gdLst>
                  <a:gd name="txL" fmla="*/ 3375 w 21600"/>
                  <a:gd name="txT" fmla="*/ 5400 h 21600"/>
                  <a:gd name="txR" fmla="*/ 18900 w 21600"/>
                  <a:gd name="txB" fmla="*/ 16200 h 21600"/>
                </a:gdLst>
                <a:ahLst/>
                <a:cxnLst>
                  <a:cxn ang="270">
                    <a:pos x="16200" y="0"/>
                  </a:cxn>
                  <a:cxn ang="180">
                    <a:pos x="0" y="10800"/>
                  </a:cxn>
                  <a:cxn ang="90">
                    <a:pos x="16200" y="21600"/>
                  </a:cxn>
                  <a:cxn ang="0">
                    <a:pos x="21600" y="10800"/>
                  </a:cxn>
                </a:cxnLst>
                <a:rect l="txL" t="txT" r="txR" b="txB"/>
                <a:pathLst>
                  <a:path w="21600" h="21600">
                    <a:moveTo>
                      <a:pt x="16200" y="0"/>
                    </a:moveTo>
                    <a:lnTo>
                      <a:pt x="16200" y="5400"/>
                    </a:lnTo>
                    <a:lnTo>
                      <a:pt x="3375" y="5400"/>
                    </a:lnTo>
                    <a:lnTo>
                      <a:pt x="3375" y="16200"/>
                    </a:lnTo>
                    <a:lnTo>
                      <a:pt x="16200" y="16200"/>
                    </a:lnTo>
                    <a:lnTo>
                      <a:pt x="16200" y="21600"/>
                    </a:lnTo>
                    <a:lnTo>
                      <a:pt x="21600" y="10800"/>
                    </a:lnTo>
                    <a:close/>
                  </a:path>
                  <a:path w="21600" h="21600">
                    <a:moveTo>
                      <a:pt x="1350" y="5400"/>
                    </a:moveTo>
                    <a:lnTo>
                      <a:pt x="1350" y="16200"/>
                    </a:lnTo>
                    <a:lnTo>
                      <a:pt x="2700" y="16200"/>
                    </a:lnTo>
                    <a:lnTo>
                      <a:pt x="2700" y="5400"/>
                    </a:lnTo>
                    <a:close/>
                  </a:path>
                  <a:path w="21600" h="21600">
                    <a:moveTo>
                      <a:pt x="0" y="5400"/>
                    </a:moveTo>
                    <a:lnTo>
                      <a:pt x="0" y="16200"/>
                    </a:lnTo>
                    <a:lnTo>
                      <a:pt x="675" y="16200"/>
                    </a:lnTo>
                    <a:lnTo>
                      <a:pt x="675" y="5400"/>
                    </a:lnTo>
                    <a:close/>
                  </a:path>
                </a:pathLst>
              </a:custGeom>
              <a:solidFill>
                <a:srgbClr val="FF0000"/>
              </a:solidFill>
              <a:ln w="9525" cap="flat" cmpd="sng">
                <a:solidFill>
                  <a:srgbClr val="FF2B2B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p>
                <a:endParaRPr lang="zh-CN" altLang="en-US"/>
              </a:p>
            </p:txBody>
          </p:sp>
        </p:grpSp>
        <p:grpSp>
          <p:nvGrpSpPr>
            <p:cNvPr id="271432" name="组合 271431"/>
            <p:cNvGrpSpPr/>
            <p:nvPr/>
          </p:nvGrpSpPr>
          <p:grpSpPr>
            <a:xfrm>
              <a:off x="3885" y="7623"/>
              <a:ext cx="2880" cy="2880"/>
              <a:chOff x="520" y="2711"/>
              <a:chExt cx="1152" cy="1152"/>
            </a:xfrm>
          </p:grpSpPr>
          <p:grpSp>
            <p:nvGrpSpPr>
              <p:cNvPr id="271428" name="组合 271427"/>
              <p:cNvGrpSpPr/>
              <p:nvPr/>
            </p:nvGrpSpPr>
            <p:grpSpPr>
              <a:xfrm>
                <a:off x="520" y="2711"/>
                <a:ext cx="1152" cy="1152"/>
                <a:chOff x="113" y="2387"/>
                <a:chExt cx="1152" cy="1152"/>
              </a:xfrm>
            </p:grpSpPr>
            <p:pic>
              <p:nvPicPr>
                <p:cNvPr id="271429" name="图片 271428" descr="01章_02-4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13" y="2387"/>
                  <a:ext cx="1152" cy="1152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  <p:pic>
              <p:nvPicPr>
                <p:cNvPr id="271430" name="图片 271429" descr="01章_02-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249" y="2523"/>
                  <a:ext cx="900" cy="90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</p:pic>
          </p:grpSp>
          <p:sp>
            <p:nvSpPr>
              <p:cNvPr id="271431" name="矩形 271430"/>
              <p:cNvSpPr/>
              <p:nvPr/>
            </p:nvSpPr>
            <p:spPr>
              <a:xfrm>
                <a:off x="806" y="3097"/>
                <a:ext cx="804" cy="329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p>
                <a:pPr>
                  <a:spcBef>
                    <a:spcPct val="50000"/>
                  </a:spcBef>
                </a:pPr>
                <a:r>
                  <a:rPr lang="zh-CN" altLang="en-US" sz="2800" b="1" dirty="0">
                    <a:solidFill>
                      <a:srgbClr val="FF0000"/>
                    </a:solidFill>
                    <a:latin typeface="Arial" panose="020B0604020202020204" pitchFamily="34" charset="0"/>
                    <a:ea typeface="黑体" panose="02010609060101010101" pitchFamily="49" charset="-122"/>
                  </a:rPr>
                  <a:t>策略</a:t>
                </a:r>
                <a:endParaRPr lang="zh-CN" altLang="en-US" sz="2800" b="1" dirty="0">
                  <a:solidFill>
                    <a:srgbClr val="FF0000"/>
                  </a:solidFill>
                  <a:latin typeface="Arial" panose="020B0604020202020204" pitchFamily="34" charset="0"/>
                  <a:ea typeface="黑体" panose="02010609060101010101" pitchFamily="49" charset="-122"/>
                </a:endParaRPr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8271510" y="663575"/>
            <a:ext cx="3714115" cy="3892550"/>
            <a:chOff x="13026" y="1045"/>
            <a:chExt cx="5849" cy="6130"/>
          </a:xfrm>
        </p:grpSpPr>
        <p:sp>
          <p:nvSpPr>
            <p:cNvPr id="6" name="矩形 5"/>
            <p:cNvSpPr/>
            <p:nvPr/>
          </p:nvSpPr>
          <p:spPr>
            <a:xfrm>
              <a:off x="13026" y="1046"/>
              <a:ext cx="5669" cy="6129"/>
            </a:xfrm>
            <a:prstGeom prst="rect">
              <a:avLst/>
            </a:prstGeom>
            <a:pattFill prst="pct20">
              <a:fgClr>
                <a:schemeClr val="accent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文本框 34"/>
            <p:cNvSpPr txBox="1"/>
            <p:nvPr/>
          </p:nvSpPr>
          <p:spPr>
            <a:xfrm>
              <a:off x="13852" y="2032"/>
              <a:ext cx="4744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p>
              <a:pPr algn="ctr"/>
              <a:r>
                <a: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教学目标分析</a:t>
              </a:r>
              <a:endParaRPr lang="zh-CN" altLang="zh-CN" sz="28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13454" y="5189"/>
              <a:ext cx="4648" cy="967"/>
              <a:chOff x="8591554" y="2758129"/>
              <a:chExt cx="2951421" cy="614313"/>
            </a:xfrm>
          </p:grpSpPr>
          <p:sp>
            <p:nvSpPr>
              <p:cNvPr id="43" name="文本框 34"/>
              <p:cNvSpPr txBox="1"/>
              <p:nvPr/>
            </p:nvSpPr>
            <p:spPr>
              <a:xfrm>
                <a:off x="9157991" y="2758129"/>
                <a:ext cx="2384984" cy="5219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教学过程分析</a:t>
                </a:r>
                <a:endPara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4" name="组合 32"/>
              <p:cNvGrpSpPr/>
              <p:nvPr userDrawn="1"/>
            </p:nvGrpSpPr>
            <p:grpSpPr>
              <a:xfrm>
                <a:off x="8591554" y="2808075"/>
                <a:ext cx="535960" cy="564367"/>
                <a:chOff x="5079197" y="2225039"/>
                <a:chExt cx="536016" cy="563881"/>
              </a:xfrm>
            </p:grpSpPr>
            <p:sp>
              <p:nvSpPr>
                <p:cNvPr id="45" name="任意多边形 76"/>
                <p:cNvSpPr/>
                <p:nvPr/>
              </p:nvSpPr>
              <p:spPr>
                <a:xfrm>
                  <a:off x="5148003" y="2301240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55BEE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任意多边形 77"/>
                <p:cNvSpPr/>
                <p:nvPr/>
              </p:nvSpPr>
              <p:spPr>
                <a:xfrm>
                  <a:off x="5079197" y="2225039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47" name="组合 46"/>
            <p:cNvGrpSpPr/>
            <p:nvPr/>
          </p:nvGrpSpPr>
          <p:grpSpPr>
            <a:xfrm>
              <a:off x="13508" y="6164"/>
              <a:ext cx="4023" cy="1011"/>
              <a:chOff x="8636374" y="3377757"/>
              <a:chExt cx="2554425" cy="641953"/>
            </a:xfrm>
          </p:grpSpPr>
          <p:sp>
            <p:nvSpPr>
              <p:cNvPr id="48" name="文本框 34"/>
              <p:cNvSpPr txBox="1"/>
              <p:nvPr userDrawn="1"/>
            </p:nvSpPr>
            <p:spPr>
              <a:xfrm>
                <a:off x="8818821" y="3377757"/>
                <a:ext cx="2371978" cy="5219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rPr>
                  <a:t>设计评价</a:t>
                </a:r>
                <a:endParaRPr lang="zh-CN" altLang="en-US" sz="2800" b="1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9" name="组合 32"/>
              <p:cNvGrpSpPr/>
              <p:nvPr userDrawn="1"/>
            </p:nvGrpSpPr>
            <p:grpSpPr>
              <a:xfrm>
                <a:off x="8636374" y="3455343"/>
                <a:ext cx="535960" cy="564367"/>
                <a:chOff x="5079197" y="2225039"/>
                <a:chExt cx="536016" cy="563881"/>
              </a:xfrm>
            </p:grpSpPr>
            <p:sp>
              <p:nvSpPr>
                <p:cNvPr id="50" name="任意多边形 76"/>
                <p:cNvSpPr/>
                <p:nvPr/>
              </p:nvSpPr>
              <p:spPr>
                <a:xfrm>
                  <a:off x="5148003" y="2301240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55BEE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任意多边形 77"/>
                <p:cNvSpPr/>
                <p:nvPr/>
              </p:nvSpPr>
              <p:spPr>
                <a:xfrm>
                  <a:off x="5079197" y="2225039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56" name="文本框 34"/>
            <p:cNvSpPr txBox="1"/>
            <p:nvPr/>
          </p:nvSpPr>
          <p:spPr>
            <a:xfrm>
              <a:off x="13795" y="3121"/>
              <a:ext cx="5080" cy="82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 anchorCtr="0">
              <a:spAutoFit/>
            </a:bodyPr>
            <a:p>
              <a:pPr algn="ctr"/>
              <a:r>
                <a: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教学重难点分析</a:t>
              </a:r>
              <a:endParaRPr lang="zh-CN" altLang="en-US" sz="28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13408" y="2187"/>
              <a:ext cx="4800" cy="2784"/>
              <a:chOff x="8577580" y="835273"/>
              <a:chExt cx="3048000" cy="1767629"/>
            </a:xfrm>
          </p:grpSpPr>
          <p:grpSp>
            <p:nvGrpSpPr>
              <p:cNvPr id="58" name="组合 32"/>
              <p:cNvGrpSpPr/>
              <p:nvPr userDrawn="1"/>
            </p:nvGrpSpPr>
            <p:grpSpPr>
              <a:xfrm>
                <a:off x="8577580" y="835273"/>
                <a:ext cx="535958" cy="587558"/>
                <a:chOff x="5079197" y="946754"/>
                <a:chExt cx="536016" cy="587051"/>
              </a:xfrm>
            </p:grpSpPr>
            <p:sp>
              <p:nvSpPr>
                <p:cNvPr id="59" name="任意多边形 76"/>
                <p:cNvSpPr/>
                <p:nvPr/>
              </p:nvSpPr>
              <p:spPr>
                <a:xfrm>
                  <a:off x="5148003" y="1046125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55BEED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任意多边形 77"/>
                <p:cNvSpPr/>
                <p:nvPr/>
              </p:nvSpPr>
              <p:spPr>
                <a:xfrm>
                  <a:off x="5079197" y="946754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1" name="文本框 34"/>
              <p:cNvSpPr txBox="1"/>
              <p:nvPr/>
            </p:nvSpPr>
            <p:spPr>
              <a:xfrm>
                <a:off x="8936990" y="2080932"/>
                <a:ext cx="2688590" cy="52197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教学方法分析</a:t>
                </a:r>
                <a:endParaRPr lang="zh-CN" altLang="en-US" sz="2800" b="1" dirty="0">
                  <a:solidFill>
                    <a:srgbClr val="FF0000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grpSp>
          <p:nvGrpSpPr>
            <p:cNvPr id="62" name="组合 61"/>
            <p:cNvGrpSpPr/>
            <p:nvPr/>
          </p:nvGrpSpPr>
          <p:grpSpPr>
            <a:xfrm>
              <a:off x="13357" y="1045"/>
              <a:ext cx="4076" cy="943"/>
              <a:chOff x="8712952" y="94806"/>
              <a:chExt cx="2588104" cy="598951"/>
            </a:xfrm>
          </p:grpSpPr>
          <p:sp>
            <p:nvSpPr>
              <p:cNvPr id="63" name="任意多边形 76"/>
              <p:cNvSpPr/>
              <p:nvPr/>
            </p:nvSpPr>
            <p:spPr>
              <a:xfrm>
                <a:off x="8792509" y="205656"/>
                <a:ext cx="467161" cy="488101"/>
              </a:xfrm>
              <a:custGeom>
                <a:avLst/>
                <a:gdLst>
                  <a:gd name="connsiteX0" fmla="*/ 160023 w 893369"/>
                  <a:gd name="connsiteY0" fmla="*/ 0 h 932510"/>
                  <a:gd name="connsiteX1" fmla="*/ 800097 w 893369"/>
                  <a:gd name="connsiteY1" fmla="*/ 0 h 932510"/>
                  <a:gd name="connsiteX2" fmla="*/ 862385 w 893369"/>
                  <a:gd name="connsiteY2" fmla="*/ 12576 h 932510"/>
                  <a:gd name="connsiteX3" fmla="*/ 893369 w 893369"/>
                  <a:gd name="connsiteY3" fmla="*/ 33465 h 932510"/>
                  <a:gd name="connsiteX4" fmla="*/ 75437 w 893369"/>
                  <a:gd name="connsiteY4" fmla="*/ 932510 h 932510"/>
                  <a:gd name="connsiteX5" fmla="*/ 46870 w 893369"/>
                  <a:gd name="connsiteY5" fmla="*/ 913250 h 932510"/>
                  <a:gd name="connsiteX6" fmla="*/ 0 w 893369"/>
                  <a:gd name="connsiteY6" fmla="*/ 800097 h 932510"/>
                  <a:gd name="connsiteX7" fmla="*/ 0 w 893369"/>
                  <a:gd name="connsiteY7" fmla="*/ 160023 h 932510"/>
                  <a:gd name="connsiteX8" fmla="*/ 160023 w 893369"/>
                  <a:gd name="connsiteY8" fmla="*/ 0 h 9325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93369" h="932510">
                    <a:moveTo>
                      <a:pt x="160023" y="0"/>
                    </a:moveTo>
                    <a:lnTo>
                      <a:pt x="800097" y="0"/>
                    </a:lnTo>
                    <a:cubicBezTo>
                      <a:pt x="822192" y="0"/>
                      <a:pt x="843240" y="4478"/>
                      <a:pt x="862385" y="12576"/>
                    </a:cubicBezTo>
                    <a:lnTo>
                      <a:pt x="893369" y="33465"/>
                    </a:lnTo>
                    <a:lnTo>
                      <a:pt x="75437" y="932510"/>
                    </a:lnTo>
                    <a:lnTo>
                      <a:pt x="46870" y="913250"/>
                    </a:lnTo>
                    <a:cubicBezTo>
                      <a:pt x="17912" y="884292"/>
                      <a:pt x="0" y="844286"/>
                      <a:pt x="0" y="800097"/>
                    </a:cubicBezTo>
                    <a:lnTo>
                      <a:pt x="0" y="160023"/>
                    </a:lnTo>
                    <a:cubicBezTo>
                      <a:pt x="0" y="71645"/>
                      <a:pt x="71645" y="0"/>
                      <a:pt x="160023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64" name="组合 63"/>
              <p:cNvGrpSpPr/>
              <p:nvPr/>
            </p:nvGrpSpPr>
            <p:grpSpPr>
              <a:xfrm>
                <a:off x="8712952" y="94806"/>
                <a:ext cx="2588104" cy="544210"/>
                <a:chOff x="5021579" y="2190478"/>
                <a:chExt cx="2588378" cy="543739"/>
              </a:xfrm>
            </p:grpSpPr>
            <p:sp>
              <p:nvSpPr>
                <p:cNvPr id="65" name="任意多边形 77"/>
                <p:cNvSpPr/>
                <p:nvPr/>
              </p:nvSpPr>
              <p:spPr>
                <a:xfrm>
                  <a:off x="5021579" y="2246537"/>
                  <a:ext cx="467210" cy="487680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noFill/>
                <a:ln w="38100">
                  <a:solidFill>
                    <a:srgbClr val="27306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6" name="文本框 34"/>
                <p:cNvSpPr txBox="1"/>
                <p:nvPr/>
              </p:nvSpPr>
              <p:spPr>
                <a:xfrm>
                  <a:off x="5247509" y="2190478"/>
                  <a:ext cx="2362448" cy="522769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  <a:scene3d>
                    <a:camera prst="orthographicFront"/>
                    <a:lightRig rig="threePt" dir="t"/>
                  </a:scene3d>
                </a:bodyPr>
                <a:p>
                  <a:pPr algn="ctr"/>
                  <a:r>
                    <a: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教材分析</a:t>
                  </a:r>
                  <a:endParaRPr lang="zh-CN" altLang="zh-CN" sz="2800" b="1" dirty="0"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</p:grpSp>
      </p:grpSp>
      <p:sp>
        <p:nvSpPr>
          <p:cNvPr id="68" name="矩形 67"/>
          <p:cNvSpPr/>
          <p:nvPr/>
        </p:nvSpPr>
        <p:spPr>
          <a:xfrm>
            <a:off x="8269605" y="4661535"/>
            <a:ext cx="3601720" cy="1936750"/>
          </a:xfrm>
          <a:prstGeom prst="rect">
            <a:avLst/>
          </a:prstGeom>
          <a:pattFill prst="pct5">
            <a:fgClr>
              <a:schemeClr val="bg1"/>
            </a:fgClr>
            <a:bgClr>
              <a:schemeClr val="bg1"/>
            </a:bgClr>
          </a:pattFill>
          <a:effectLst>
            <a:glow rad="63500">
              <a:schemeClr val="accent1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任意多边形 76"/>
          <p:cNvSpPr/>
          <p:nvPr/>
        </p:nvSpPr>
        <p:spPr>
          <a:xfrm>
            <a:off x="8663305" y="2720975"/>
            <a:ext cx="379730" cy="388620"/>
          </a:xfrm>
          <a:custGeom>
            <a:avLst/>
            <a:gdLst>
              <a:gd name="connsiteX0" fmla="*/ 160023 w 893369"/>
              <a:gd name="connsiteY0" fmla="*/ 0 h 932510"/>
              <a:gd name="connsiteX1" fmla="*/ 800097 w 893369"/>
              <a:gd name="connsiteY1" fmla="*/ 0 h 932510"/>
              <a:gd name="connsiteX2" fmla="*/ 862385 w 893369"/>
              <a:gd name="connsiteY2" fmla="*/ 12576 h 932510"/>
              <a:gd name="connsiteX3" fmla="*/ 893369 w 893369"/>
              <a:gd name="connsiteY3" fmla="*/ 33465 h 932510"/>
              <a:gd name="connsiteX4" fmla="*/ 75437 w 893369"/>
              <a:gd name="connsiteY4" fmla="*/ 932510 h 932510"/>
              <a:gd name="connsiteX5" fmla="*/ 46870 w 893369"/>
              <a:gd name="connsiteY5" fmla="*/ 913250 h 932510"/>
              <a:gd name="connsiteX6" fmla="*/ 0 w 893369"/>
              <a:gd name="connsiteY6" fmla="*/ 800097 h 932510"/>
              <a:gd name="connsiteX7" fmla="*/ 0 w 893369"/>
              <a:gd name="connsiteY7" fmla="*/ 160023 h 932510"/>
              <a:gd name="connsiteX8" fmla="*/ 160023 w 893369"/>
              <a:gd name="connsiteY8" fmla="*/ 0 h 93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93369" h="932510">
                <a:moveTo>
                  <a:pt x="160023" y="0"/>
                </a:moveTo>
                <a:lnTo>
                  <a:pt x="800097" y="0"/>
                </a:lnTo>
                <a:cubicBezTo>
                  <a:pt x="822192" y="0"/>
                  <a:pt x="843240" y="4478"/>
                  <a:pt x="862385" y="12576"/>
                </a:cubicBezTo>
                <a:lnTo>
                  <a:pt x="893369" y="33465"/>
                </a:lnTo>
                <a:lnTo>
                  <a:pt x="75437" y="932510"/>
                </a:lnTo>
                <a:lnTo>
                  <a:pt x="46870" y="913250"/>
                </a:lnTo>
                <a:cubicBezTo>
                  <a:pt x="17912" y="884292"/>
                  <a:pt x="0" y="844286"/>
                  <a:pt x="0" y="800097"/>
                </a:cubicBezTo>
                <a:lnTo>
                  <a:pt x="0" y="160023"/>
                </a:lnTo>
                <a:cubicBezTo>
                  <a:pt x="0" y="71645"/>
                  <a:pt x="71645" y="0"/>
                  <a:pt x="160023" y="0"/>
                </a:cubicBezTo>
                <a:close/>
              </a:path>
            </a:pathLst>
          </a:custGeom>
          <a:solidFill>
            <a:srgbClr val="FF000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任意多边形 77"/>
          <p:cNvSpPr/>
          <p:nvPr/>
        </p:nvSpPr>
        <p:spPr>
          <a:xfrm>
            <a:off x="8550275" y="2628900"/>
            <a:ext cx="467192" cy="488071"/>
          </a:xfrm>
          <a:custGeom>
            <a:avLst/>
            <a:gdLst>
              <a:gd name="connsiteX0" fmla="*/ 160023 w 893369"/>
              <a:gd name="connsiteY0" fmla="*/ 0 h 932510"/>
              <a:gd name="connsiteX1" fmla="*/ 800097 w 893369"/>
              <a:gd name="connsiteY1" fmla="*/ 0 h 932510"/>
              <a:gd name="connsiteX2" fmla="*/ 862385 w 893369"/>
              <a:gd name="connsiteY2" fmla="*/ 12576 h 932510"/>
              <a:gd name="connsiteX3" fmla="*/ 893369 w 893369"/>
              <a:gd name="connsiteY3" fmla="*/ 33465 h 932510"/>
              <a:gd name="connsiteX4" fmla="*/ 75437 w 893369"/>
              <a:gd name="connsiteY4" fmla="*/ 932510 h 932510"/>
              <a:gd name="connsiteX5" fmla="*/ 46870 w 893369"/>
              <a:gd name="connsiteY5" fmla="*/ 913250 h 932510"/>
              <a:gd name="connsiteX6" fmla="*/ 0 w 893369"/>
              <a:gd name="connsiteY6" fmla="*/ 800097 h 932510"/>
              <a:gd name="connsiteX7" fmla="*/ 0 w 893369"/>
              <a:gd name="connsiteY7" fmla="*/ 160023 h 932510"/>
              <a:gd name="connsiteX8" fmla="*/ 160023 w 893369"/>
              <a:gd name="connsiteY8" fmla="*/ 0 h 93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93369" h="932510">
                <a:moveTo>
                  <a:pt x="160023" y="0"/>
                </a:moveTo>
                <a:lnTo>
                  <a:pt x="800097" y="0"/>
                </a:lnTo>
                <a:cubicBezTo>
                  <a:pt x="822192" y="0"/>
                  <a:pt x="843240" y="4478"/>
                  <a:pt x="862385" y="12576"/>
                </a:cubicBezTo>
                <a:lnTo>
                  <a:pt x="893369" y="33465"/>
                </a:lnTo>
                <a:lnTo>
                  <a:pt x="75437" y="932510"/>
                </a:lnTo>
                <a:lnTo>
                  <a:pt x="46870" y="913250"/>
                </a:lnTo>
                <a:cubicBezTo>
                  <a:pt x="17912" y="884292"/>
                  <a:pt x="0" y="844286"/>
                  <a:pt x="0" y="800097"/>
                </a:cubicBezTo>
                <a:lnTo>
                  <a:pt x="0" y="160023"/>
                </a:lnTo>
                <a:cubicBezTo>
                  <a:pt x="0" y="71645"/>
                  <a:pt x="71645" y="0"/>
                  <a:pt x="160023" y="0"/>
                </a:cubicBezTo>
                <a:close/>
              </a:path>
            </a:pathLst>
          </a:custGeom>
          <a:noFill/>
          <a:ln w="38100">
            <a:solidFill>
              <a:srgbClr val="2730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任意多边形 76"/>
          <p:cNvSpPr/>
          <p:nvPr/>
        </p:nvSpPr>
        <p:spPr>
          <a:xfrm>
            <a:off x="8589197" y="2057098"/>
            <a:ext cx="467189" cy="487982"/>
          </a:xfrm>
          <a:custGeom>
            <a:avLst/>
            <a:gdLst>
              <a:gd name="connsiteX0" fmla="*/ 160023 w 893369"/>
              <a:gd name="connsiteY0" fmla="*/ 0 h 932510"/>
              <a:gd name="connsiteX1" fmla="*/ 800097 w 893369"/>
              <a:gd name="connsiteY1" fmla="*/ 0 h 932510"/>
              <a:gd name="connsiteX2" fmla="*/ 862385 w 893369"/>
              <a:gd name="connsiteY2" fmla="*/ 12576 h 932510"/>
              <a:gd name="connsiteX3" fmla="*/ 893369 w 893369"/>
              <a:gd name="connsiteY3" fmla="*/ 33465 h 932510"/>
              <a:gd name="connsiteX4" fmla="*/ 75437 w 893369"/>
              <a:gd name="connsiteY4" fmla="*/ 932510 h 932510"/>
              <a:gd name="connsiteX5" fmla="*/ 46870 w 893369"/>
              <a:gd name="connsiteY5" fmla="*/ 913250 h 932510"/>
              <a:gd name="connsiteX6" fmla="*/ 0 w 893369"/>
              <a:gd name="connsiteY6" fmla="*/ 800097 h 932510"/>
              <a:gd name="connsiteX7" fmla="*/ 0 w 893369"/>
              <a:gd name="connsiteY7" fmla="*/ 160023 h 932510"/>
              <a:gd name="connsiteX8" fmla="*/ 160023 w 893369"/>
              <a:gd name="connsiteY8" fmla="*/ 0 h 93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93369" h="932510">
                <a:moveTo>
                  <a:pt x="160023" y="0"/>
                </a:moveTo>
                <a:lnTo>
                  <a:pt x="800097" y="0"/>
                </a:lnTo>
                <a:cubicBezTo>
                  <a:pt x="822192" y="0"/>
                  <a:pt x="843240" y="4478"/>
                  <a:pt x="862385" y="12576"/>
                </a:cubicBezTo>
                <a:lnTo>
                  <a:pt x="893369" y="33465"/>
                </a:lnTo>
                <a:lnTo>
                  <a:pt x="75437" y="932510"/>
                </a:lnTo>
                <a:lnTo>
                  <a:pt x="46870" y="913250"/>
                </a:lnTo>
                <a:cubicBezTo>
                  <a:pt x="17912" y="884292"/>
                  <a:pt x="0" y="844286"/>
                  <a:pt x="0" y="800097"/>
                </a:cubicBezTo>
                <a:lnTo>
                  <a:pt x="0" y="160023"/>
                </a:lnTo>
                <a:cubicBezTo>
                  <a:pt x="0" y="71645"/>
                  <a:pt x="71645" y="0"/>
                  <a:pt x="160023" y="0"/>
                </a:cubicBezTo>
                <a:close/>
              </a:path>
            </a:pathLst>
          </a:custGeom>
          <a:solidFill>
            <a:srgbClr val="00B0F0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2" name="任意多边形 77"/>
          <p:cNvSpPr/>
          <p:nvPr/>
        </p:nvSpPr>
        <p:spPr>
          <a:xfrm>
            <a:off x="8509635" y="2002369"/>
            <a:ext cx="467189" cy="487983"/>
          </a:xfrm>
          <a:custGeom>
            <a:avLst/>
            <a:gdLst>
              <a:gd name="connsiteX0" fmla="*/ 160023 w 893369"/>
              <a:gd name="connsiteY0" fmla="*/ 0 h 932510"/>
              <a:gd name="connsiteX1" fmla="*/ 800097 w 893369"/>
              <a:gd name="connsiteY1" fmla="*/ 0 h 932510"/>
              <a:gd name="connsiteX2" fmla="*/ 862385 w 893369"/>
              <a:gd name="connsiteY2" fmla="*/ 12576 h 932510"/>
              <a:gd name="connsiteX3" fmla="*/ 893369 w 893369"/>
              <a:gd name="connsiteY3" fmla="*/ 33465 h 932510"/>
              <a:gd name="connsiteX4" fmla="*/ 75437 w 893369"/>
              <a:gd name="connsiteY4" fmla="*/ 932510 h 932510"/>
              <a:gd name="connsiteX5" fmla="*/ 46870 w 893369"/>
              <a:gd name="connsiteY5" fmla="*/ 913250 h 932510"/>
              <a:gd name="connsiteX6" fmla="*/ 0 w 893369"/>
              <a:gd name="connsiteY6" fmla="*/ 800097 h 932510"/>
              <a:gd name="connsiteX7" fmla="*/ 0 w 893369"/>
              <a:gd name="connsiteY7" fmla="*/ 160023 h 932510"/>
              <a:gd name="connsiteX8" fmla="*/ 160023 w 893369"/>
              <a:gd name="connsiteY8" fmla="*/ 0 h 932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93369" h="932510">
                <a:moveTo>
                  <a:pt x="160023" y="0"/>
                </a:moveTo>
                <a:lnTo>
                  <a:pt x="800097" y="0"/>
                </a:lnTo>
                <a:cubicBezTo>
                  <a:pt x="822192" y="0"/>
                  <a:pt x="843240" y="4478"/>
                  <a:pt x="862385" y="12576"/>
                </a:cubicBezTo>
                <a:lnTo>
                  <a:pt x="893369" y="33465"/>
                </a:lnTo>
                <a:lnTo>
                  <a:pt x="75437" y="932510"/>
                </a:lnTo>
                <a:lnTo>
                  <a:pt x="46870" y="913250"/>
                </a:lnTo>
                <a:cubicBezTo>
                  <a:pt x="17912" y="884292"/>
                  <a:pt x="0" y="844286"/>
                  <a:pt x="0" y="800097"/>
                </a:cubicBezTo>
                <a:lnTo>
                  <a:pt x="0" y="160023"/>
                </a:lnTo>
                <a:cubicBezTo>
                  <a:pt x="0" y="71645"/>
                  <a:pt x="71645" y="0"/>
                  <a:pt x="160023" y="0"/>
                </a:cubicBezTo>
                <a:close/>
              </a:path>
            </a:pathLst>
          </a:custGeom>
          <a:noFill/>
          <a:ln w="38100">
            <a:solidFill>
              <a:srgbClr val="2730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1911350" y="1576070"/>
            <a:ext cx="3891280" cy="8540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>
            <a:hlinkClick r:id=""/>
          </p:cNvPr>
          <p:cNvSpPr txBox="1"/>
          <p:nvPr/>
        </p:nvSpPr>
        <p:spPr>
          <a:xfrm>
            <a:off x="2105160" y="1778953"/>
            <a:ext cx="3503795" cy="522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en-US" altLang="zh-CN" sz="2400" b="1" dirty="0">
                <a:latin typeface="Arial" panose="020B0604020202020204" pitchFamily="34" charset="0"/>
                <a:ea typeface="华文隶书" panose="02010800040101010101" pitchFamily="2" charset="-122"/>
              </a:rPr>
              <a:t>  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华文隶书" panose="02010800040101010101" pitchFamily="2" charset="-122"/>
              </a:rPr>
              <a:t> </a:t>
            </a:r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华文隶书" panose="02010800040101010101" pitchFamily="2" charset="-122"/>
              </a:rPr>
              <a:t>创设情景 引入新课</a:t>
            </a:r>
            <a:r>
              <a:rPr lang="zh-CN" altLang="en-US" sz="2400">
                <a:latin typeface="Arial" panose="020B0604020202020204" pitchFamily="34" charset="0"/>
                <a:ea typeface="华文隶书" panose="02010800040101010101" pitchFamily="2" charset="-122"/>
              </a:rPr>
              <a:t> </a:t>
            </a:r>
            <a:endParaRPr lang="zh-CN" altLang="en-US" sz="2400">
              <a:latin typeface="Arial" panose="020B0604020202020204" pitchFamily="34" charset="0"/>
              <a:ea typeface="华文隶书" panose="0201080004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370455" y="2605405"/>
            <a:ext cx="3891280" cy="854075"/>
            <a:chOff x="3733" y="4103"/>
            <a:chExt cx="6128" cy="1345"/>
          </a:xfrm>
        </p:grpSpPr>
        <p:sp>
          <p:nvSpPr>
            <p:cNvPr id="13" name="圆角矩形 12"/>
            <p:cNvSpPr/>
            <p:nvPr/>
          </p:nvSpPr>
          <p:spPr>
            <a:xfrm>
              <a:off x="3733" y="4103"/>
              <a:ext cx="6128" cy="13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文本框 13">
              <a:hlinkClick r:id=""/>
            </p:cNvPr>
            <p:cNvSpPr txBox="1"/>
            <p:nvPr/>
          </p:nvSpPr>
          <p:spPr>
            <a:xfrm>
              <a:off x="4007" y="4337"/>
              <a:ext cx="5518" cy="823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>
                <a:spcBef>
                  <a:spcPct val="50000"/>
                </a:spcBef>
              </a:pPr>
              <a:r>
                <a:rPr lang="en-US" altLang="zh-CN" sz="2400" b="1" dirty="0">
                  <a:latin typeface="Arial" panose="020B0604020202020204" pitchFamily="34" charset="0"/>
                  <a:ea typeface="华文隶书" panose="02010800040101010101" pitchFamily="2" charset="-122"/>
                </a:rPr>
                <a:t>   </a:t>
              </a:r>
              <a:r>
                <a:rPr lang="zh-CN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华文隶书" panose="02010800040101010101" pitchFamily="2" charset="-122"/>
                </a:rPr>
                <a:t>实践操作 体验感悟</a:t>
              </a:r>
              <a:r>
                <a:rPr lang="zh-CN" altLang="en-US" sz="2800" dirty="0">
                  <a:solidFill>
                    <a:schemeClr val="bg1"/>
                  </a:solidFill>
                  <a:latin typeface="Arial" panose="020B0604020202020204" pitchFamily="34" charset="0"/>
                  <a:ea typeface="华文隶书" panose="02010800040101010101" pitchFamily="2" charset="-122"/>
                </a:rPr>
                <a:t> </a:t>
              </a:r>
              <a:endParaRPr lang="zh-CN" altLang="en-US" sz="2800" dirty="0">
                <a:solidFill>
                  <a:schemeClr val="bg1"/>
                </a:solidFill>
                <a:latin typeface="Arial" panose="020B0604020202020204" pitchFamily="34" charset="0"/>
                <a:ea typeface="华文隶书" panose="02010800040101010101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131820" y="3571240"/>
            <a:ext cx="3891280" cy="853440"/>
            <a:chOff x="4777" y="6492"/>
            <a:chExt cx="6128" cy="1344"/>
          </a:xfrm>
        </p:grpSpPr>
        <p:sp>
          <p:nvSpPr>
            <p:cNvPr id="15" name="圆角矩形 14"/>
            <p:cNvSpPr/>
            <p:nvPr/>
          </p:nvSpPr>
          <p:spPr>
            <a:xfrm>
              <a:off x="4777" y="6492"/>
              <a:ext cx="6128" cy="13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72418" name="文本框 272417">
              <a:hlinkClick r:id=""/>
            </p:cNvPr>
            <p:cNvSpPr txBox="1"/>
            <p:nvPr/>
          </p:nvSpPr>
          <p:spPr>
            <a:xfrm>
              <a:off x="5089" y="6714"/>
              <a:ext cx="5518" cy="823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p>
              <a:pPr>
                <a:spcBef>
                  <a:spcPct val="50000"/>
                </a:spcBef>
              </a:pPr>
              <a:r>
                <a:rPr lang="en-US" altLang="zh-CN" sz="2400" b="1" dirty="0">
                  <a:latin typeface="Arial" panose="020B0604020202020204" pitchFamily="34" charset="0"/>
                  <a:ea typeface="华文隶书" panose="02010800040101010101" pitchFamily="2" charset="-122"/>
                </a:rPr>
                <a:t>   </a:t>
              </a:r>
              <a:r>
                <a:rPr lang="zh-CN" altLang="en-US" sz="2800" b="1" dirty="0">
                  <a:solidFill>
                    <a:schemeClr val="bg1"/>
                  </a:solidFill>
                  <a:latin typeface="Arial" panose="020B0604020202020204" pitchFamily="34" charset="0"/>
                  <a:ea typeface="华文隶书" panose="02010800040101010101" pitchFamily="2" charset="-122"/>
                </a:rPr>
                <a:t>运用新知 深入了解</a:t>
              </a:r>
              <a:r>
                <a:rPr lang="zh-CN" altLang="en-US" sz="2400" dirty="0">
                  <a:latin typeface="Arial" panose="020B0604020202020204" pitchFamily="34" charset="0"/>
                  <a:ea typeface="华文隶书" panose="02010800040101010101" pitchFamily="2" charset="-122"/>
                </a:rPr>
                <a:t> </a:t>
              </a:r>
              <a:endParaRPr lang="zh-CN" altLang="en-US" sz="2400" dirty="0">
                <a:latin typeface="Arial" panose="020B0604020202020204" pitchFamily="34" charset="0"/>
                <a:ea typeface="华文隶书" panose="02010800040101010101" pitchFamily="2" charset="-122"/>
              </a:endParaRPr>
            </a:p>
          </p:txBody>
        </p:sp>
      </p:grpSp>
      <p:sp>
        <p:nvSpPr>
          <p:cNvPr id="17" name="圆角矩形 16"/>
          <p:cNvSpPr/>
          <p:nvPr/>
        </p:nvSpPr>
        <p:spPr>
          <a:xfrm>
            <a:off x="3958590" y="4566920"/>
            <a:ext cx="3891280" cy="8540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2421" name="文本框 272420">
            <a:hlinkClick r:id=""/>
          </p:cNvPr>
          <p:cNvSpPr txBox="1"/>
          <p:nvPr/>
        </p:nvSpPr>
        <p:spPr>
          <a:xfrm>
            <a:off x="4152400" y="4732338"/>
            <a:ext cx="3503795" cy="522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en-US" altLang="zh-CN" sz="2400" b="1" dirty="0">
                <a:latin typeface="Arial" panose="020B0604020202020204" pitchFamily="34" charset="0"/>
                <a:ea typeface="华文隶书" panose="02010800040101010101" pitchFamily="2" charset="-122"/>
              </a:rPr>
              <a:t>   </a:t>
            </a:r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华文隶书" panose="02010800040101010101" pitchFamily="2" charset="-122"/>
              </a:rPr>
              <a:t>归纳小结 反思提高</a:t>
            </a:r>
            <a:r>
              <a:rPr lang="zh-CN" altLang="en-US" sz="2400">
                <a:latin typeface="Arial" panose="020B0604020202020204" pitchFamily="34" charset="0"/>
                <a:ea typeface="华文隶书" panose="02010800040101010101" pitchFamily="2" charset="-122"/>
              </a:rPr>
              <a:t> </a:t>
            </a:r>
            <a:endParaRPr lang="zh-CN" altLang="en-US" sz="2400">
              <a:latin typeface="Arial" panose="020B0604020202020204" pitchFamily="34" charset="0"/>
              <a:ea typeface="华文隶书" panose="02010800040101010101" pitchFamily="2" charset="-122"/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4507230" y="5588000"/>
            <a:ext cx="3679190" cy="8540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2427" name="文本框 272426">
            <a:hlinkClick r:id=""/>
          </p:cNvPr>
          <p:cNvSpPr txBox="1"/>
          <p:nvPr/>
        </p:nvSpPr>
        <p:spPr>
          <a:xfrm>
            <a:off x="4655320" y="5753418"/>
            <a:ext cx="3503795" cy="522288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>
              <a:spcBef>
                <a:spcPct val="50000"/>
              </a:spcBef>
            </a:pPr>
            <a:r>
              <a:rPr lang="en-US" altLang="zh-CN" sz="2400" b="1" dirty="0">
                <a:latin typeface="Arial" panose="020B0604020202020204" pitchFamily="34" charset="0"/>
                <a:ea typeface="华文隶书" panose="02010800040101010101" pitchFamily="2" charset="-122"/>
              </a:rPr>
              <a:t>   </a:t>
            </a:r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华文隶书" panose="02010800040101010101" pitchFamily="2" charset="-122"/>
              </a:rPr>
              <a:t>布置作业 分层落实</a:t>
            </a:r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华文隶书" panose="02010800040101010101" pitchFamily="2" charset="-122"/>
              </a:rPr>
              <a:t> 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ea typeface="华文隶书" panose="02010800040101010101" pitchFamily="2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5" name="组合 4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6" name="矩形 5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39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42" name="组合 41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43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4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45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46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47" name="组合 46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48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49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50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51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56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7" name="组合 56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58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59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0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61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62" name="组合 61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63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64" name="组合 63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65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6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68" name="矩形 67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24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24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2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2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2421" grpId="0"/>
      <p:bldP spid="17" grpId="0" animBg="1"/>
      <p:bldP spid="272427" grpId="0"/>
      <p:bldP spid="20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4108" y="0"/>
            <a:ext cx="3626650" cy="755904"/>
            <a:chOff x="12347" y="-24771"/>
            <a:chExt cx="3590074" cy="691541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47" y="-24771"/>
              <a:ext cx="902053" cy="691541"/>
            </a:xfrm>
            <a:prstGeom prst="rect">
              <a:avLst/>
            </a:prstGeom>
          </p:spPr>
        </p:pic>
        <p:sp>
          <p:nvSpPr>
            <p:cNvPr id="24" name="文本框 23"/>
            <p:cNvSpPr txBox="1"/>
            <p:nvPr/>
          </p:nvSpPr>
          <p:spPr>
            <a:xfrm>
              <a:off x="866117" y="-24771"/>
              <a:ext cx="2736304" cy="5349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/>
                <a:t>MATHS TIME</a:t>
              </a:r>
              <a:endParaRPr lang="zh-CN" altLang="en-US" sz="3200" dirty="0"/>
            </a:p>
          </p:txBody>
        </p:sp>
      </p:grpSp>
      <p:sp>
        <p:nvSpPr>
          <p:cNvPr id="100" name="文本框 99"/>
          <p:cNvSpPr txBox="1"/>
          <p:nvPr/>
        </p:nvSpPr>
        <p:spPr>
          <a:xfrm>
            <a:off x="876300" y="992505"/>
            <a:ext cx="3434080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lvl="0" algn="l">
              <a:buClrTx/>
              <a:buSzTx/>
              <a:buFontTx/>
            </a:pPr>
            <a:r>
              <a:rPr lang="zh-CN" sz="3200" b="1">
                <a:solidFill>
                  <a:srgbClr val="3333FF"/>
                </a:solidFill>
                <a:ea typeface="微软雅黑" panose="020B0503020204020204" charset="-122"/>
                <a:sym typeface="+mn-ea"/>
              </a:rPr>
              <a:t>五、教学过程分析</a:t>
            </a:r>
            <a:endParaRPr lang="zh-CN" sz="3200" b="1">
              <a:solidFill>
                <a:srgbClr val="3333FF"/>
              </a:solidFill>
              <a:ea typeface="微软雅黑" panose="020B0503020204020204" charset="-122"/>
              <a:sym typeface="+mn-ea"/>
            </a:endParaRPr>
          </a:p>
        </p:txBody>
      </p:sp>
      <p:pic>
        <p:nvPicPr>
          <p:cNvPr id="10" name="图片 9" descr="P0@QH)0JRG]]]QNBR1ENAG7"/>
          <p:cNvPicPr>
            <a:picLocks noChangeAspect="1"/>
          </p:cNvPicPr>
          <p:nvPr/>
        </p:nvPicPr>
        <p:blipFill>
          <a:blip r:embed="rId2"/>
          <a:srcRect l="1749"/>
          <a:stretch>
            <a:fillRect/>
          </a:stretch>
        </p:blipFill>
        <p:spPr>
          <a:xfrm>
            <a:off x="1061720" y="1576070"/>
            <a:ext cx="6704330" cy="5022850"/>
          </a:xfrm>
          <a:prstGeom prst="rect">
            <a:avLst/>
          </a:prstGeom>
        </p:spPr>
      </p:pic>
      <p:grpSp>
        <p:nvGrpSpPr>
          <p:cNvPr id="38" name="组合 37"/>
          <p:cNvGrpSpPr/>
          <p:nvPr/>
        </p:nvGrpSpPr>
        <p:grpSpPr>
          <a:xfrm>
            <a:off x="8269605" y="663575"/>
            <a:ext cx="3715385" cy="5934710"/>
            <a:chOff x="13023" y="1045"/>
            <a:chExt cx="5851" cy="9346"/>
          </a:xfrm>
        </p:grpSpPr>
        <p:grpSp>
          <p:nvGrpSpPr>
            <p:cNvPr id="40" name="组合 39"/>
            <p:cNvGrpSpPr/>
            <p:nvPr/>
          </p:nvGrpSpPr>
          <p:grpSpPr>
            <a:xfrm>
              <a:off x="13026" y="1045"/>
              <a:ext cx="5849" cy="6130"/>
              <a:chOff x="13026" y="1045"/>
              <a:chExt cx="5849" cy="6130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13026" y="1046"/>
                <a:ext cx="5669" cy="6129"/>
              </a:xfrm>
              <a:prstGeom prst="rect">
                <a:avLst/>
              </a:prstGeom>
              <a:pattFill prst="pct20">
                <a:fgClr>
                  <a:schemeClr val="accent1"/>
                </a:fgClr>
                <a:bgClr>
                  <a:schemeClr val="bg1"/>
                </a:bgClr>
              </a:pattFill>
              <a:effectLst>
                <a:glow rad="63500">
                  <a:schemeClr val="accent1">
                    <a:satMod val="175000"/>
                    <a:alpha val="40000"/>
                  </a:schemeClr>
                </a:glow>
              </a:effectLst>
              <a:scene3d>
                <a:camera prst="orthographicFront"/>
                <a:lightRig rig="threePt" dir="t"/>
              </a:scene3d>
              <a:sp3d>
                <a:bevelT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52" name="文本框 34"/>
              <p:cNvSpPr txBox="1"/>
              <p:nvPr/>
            </p:nvSpPr>
            <p:spPr>
              <a:xfrm>
                <a:off x="13852" y="2032"/>
                <a:ext cx="4744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zh-CN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教学目标分析</a:t>
                </a:r>
                <a:endParaRPr lang="zh-CN" altLang="zh-CN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53" name="组合 52"/>
              <p:cNvGrpSpPr/>
              <p:nvPr/>
            </p:nvGrpSpPr>
            <p:grpSpPr>
              <a:xfrm>
                <a:off x="13454" y="4153"/>
                <a:ext cx="4648" cy="1857"/>
                <a:chOff x="8591554" y="2100185"/>
                <a:chExt cx="2951421" cy="1179914"/>
              </a:xfrm>
            </p:grpSpPr>
            <p:sp>
              <p:nvSpPr>
                <p:cNvPr id="54" name="文本框 34"/>
                <p:cNvSpPr txBox="1"/>
                <p:nvPr/>
              </p:nvSpPr>
              <p:spPr>
                <a:xfrm>
                  <a:off x="9157991" y="2758129"/>
                  <a:ext cx="2384984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rgbClr val="FF0000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教学过程分析</a:t>
                  </a:r>
                  <a:endParaRPr lang="zh-CN" altLang="en-US" sz="2800" b="1" dirty="0">
                    <a:solidFill>
                      <a:srgbClr val="FF0000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55" name="组合 32"/>
                <p:cNvGrpSpPr/>
                <p:nvPr userDrawn="1"/>
              </p:nvGrpSpPr>
              <p:grpSpPr>
                <a:xfrm>
                  <a:off x="8591554" y="2100185"/>
                  <a:ext cx="535960" cy="553801"/>
                  <a:chOff x="5079197" y="1517759"/>
                  <a:chExt cx="536016" cy="553324"/>
                </a:xfrm>
              </p:grpSpPr>
              <p:sp>
                <p:nvSpPr>
                  <p:cNvPr id="67" name="任意多边形 76"/>
                  <p:cNvSpPr/>
                  <p:nvPr/>
                </p:nvSpPr>
                <p:spPr>
                  <a:xfrm>
                    <a:off x="5148003" y="1583403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69" name="任意多边形 77"/>
                  <p:cNvSpPr/>
                  <p:nvPr/>
                </p:nvSpPr>
                <p:spPr>
                  <a:xfrm>
                    <a:off x="5079197" y="151775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grpSp>
            <p:nvGrpSpPr>
              <p:cNvPr id="70" name="组合 69"/>
              <p:cNvGrpSpPr/>
              <p:nvPr/>
            </p:nvGrpSpPr>
            <p:grpSpPr>
              <a:xfrm>
                <a:off x="13508" y="6164"/>
                <a:ext cx="4023" cy="1011"/>
                <a:chOff x="8636374" y="3377757"/>
                <a:chExt cx="2554425" cy="641953"/>
              </a:xfrm>
            </p:grpSpPr>
            <p:sp>
              <p:nvSpPr>
                <p:cNvPr id="71" name="文本框 34"/>
                <p:cNvSpPr txBox="1"/>
                <p:nvPr userDrawn="1"/>
              </p:nvSpPr>
              <p:spPr>
                <a:xfrm>
                  <a:off x="8818821" y="3377757"/>
                  <a:ext cx="2371978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latin typeface="黑体" panose="02010609060101010101" pitchFamily="49" charset="-122"/>
                      <a:ea typeface="黑体" panose="02010609060101010101" pitchFamily="49" charset="-122"/>
                    </a:rPr>
                    <a:t>设计评价</a:t>
                  </a:r>
                  <a:endParaRPr lang="zh-CN" altLang="en-US" sz="2800" b="1" dirty="0"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  <p:grpSp>
              <p:nvGrpSpPr>
                <p:cNvPr id="72" name="组合 32"/>
                <p:cNvGrpSpPr/>
                <p:nvPr userDrawn="1"/>
              </p:nvGrpSpPr>
              <p:grpSpPr>
                <a:xfrm>
                  <a:off x="8636374" y="3455343"/>
                  <a:ext cx="535960" cy="564367"/>
                  <a:chOff x="5079197" y="2225039"/>
                  <a:chExt cx="536016" cy="563881"/>
                </a:xfrm>
              </p:grpSpPr>
              <p:sp>
                <p:nvSpPr>
                  <p:cNvPr id="73" name="任意多边形 76"/>
                  <p:cNvSpPr/>
                  <p:nvPr/>
                </p:nvSpPr>
                <p:spPr>
                  <a:xfrm>
                    <a:off x="5148003" y="2301240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4" name="任意多边形 77"/>
                  <p:cNvSpPr/>
                  <p:nvPr/>
                </p:nvSpPr>
                <p:spPr>
                  <a:xfrm>
                    <a:off x="5079197" y="2225039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</p:grpSp>
          <p:sp>
            <p:nvSpPr>
              <p:cNvPr id="75" name="文本框 34"/>
              <p:cNvSpPr txBox="1"/>
              <p:nvPr/>
            </p:nvSpPr>
            <p:spPr>
              <a:xfrm>
                <a:off x="13795" y="3121"/>
                <a:ext cx="5080" cy="822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square" anchor="t" anchorCtr="0">
                <a:spAutoFit/>
              </a:bodyPr>
              <a:p>
                <a:pPr algn="ctr"/>
                <a:r>
                  <a: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教学重难点分析</a:t>
                </a:r>
                <a:endParaRPr lang="zh-CN" altLang="en-US" sz="2800" b="1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  <p:grpSp>
            <p:nvGrpSpPr>
              <p:cNvPr id="76" name="组合 75"/>
              <p:cNvGrpSpPr/>
              <p:nvPr/>
            </p:nvGrpSpPr>
            <p:grpSpPr>
              <a:xfrm>
                <a:off x="13408" y="2187"/>
                <a:ext cx="4800" cy="2784"/>
                <a:chOff x="8577580" y="835273"/>
                <a:chExt cx="3048000" cy="1767629"/>
              </a:xfrm>
            </p:grpSpPr>
            <p:grpSp>
              <p:nvGrpSpPr>
                <p:cNvPr id="77" name="组合 32"/>
                <p:cNvGrpSpPr/>
                <p:nvPr userDrawn="1"/>
              </p:nvGrpSpPr>
              <p:grpSpPr>
                <a:xfrm>
                  <a:off x="8577580" y="835273"/>
                  <a:ext cx="535958" cy="587558"/>
                  <a:chOff x="5079197" y="946754"/>
                  <a:chExt cx="536016" cy="587051"/>
                </a:xfrm>
              </p:grpSpPr>
              <p:sp>
                <p:nvSpPr>
                  <p:cNvPr id="78" name="任意多边形 76"/>
                  <p:cNvSpPr/>
                  <p:nvPr/>
                </p:nvSpPr>
                <p:spPr>
                  <a:xfrm>
                    <a:off x="5148003" y="1046125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solidFill>
                    <a:srgbClr val="55BEED"/>
                  </a:solidFill>
                  <a:ln w="381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79" name="任意多边形 77"/>
                  <p:cNvSpPr/>
                  <p:nvPr/>
                </p:nvSpPr>
                <p:spPr>
                  <a:xfrm>
                    <a:off x="5079197" y="946754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</p:grpSp>
            <p:sp>
              <p:nvSpPr>
                <p:cNvPr id="80" name="文本框 34"/>
                <p:cNvSpPr txBox="1"/>
                <p:nvPr/>
              </p:nvSpPr>
              <p:spPr>
                <a:xfrm>
                  <a:off x="8936990" y="2080932"/>
                  <a:ext cx="2688590" cy="521970"/>
                </a:xfrm>
                <a:prstGeom prst="rect">
                  <a:avLst/>
                </a:prstGeom>
                <a:noFill/>
                <a:ln w="9525">
                  <a:noFill/>
                </a:ln>
              </p:spPr>
              <p:txBody>
                <a:bodyPr wrap="square" anchor="t" anchorCtr="0">
                  <a:spAutoFit/>
                </a:bodyPr>
                <a:p>
                  <a:pPr algn="ctr"/>
                  <a:r>
                    <a:rPr lang="zh-CN" altLang="en-US" sz="2800" b="1" dirty="0">
                      <a:solidFill>
                        <a:schemeClr val="tx1"/>
                      </a:solidFill>
                      <a:latin typeface="黑体" panose="02010609060101010101" pitchFamily="49" charset="-122"/>
                      <a:ea typeface="黑体" panose="02010609060101010101" pitchFamily="49" charset="-122"/>
                    </a:rPr>
                    <a:t>教学方法分析</a:t>
                  </a:r>
                  <a:endParaRPr lang="zh-CN" altLang="en-US" sz="2800" b="1" dirty="0">
                    <a:solidFill>
                      <a:schemeClr val="tx1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endParaRPr>
                </a:p>
              </p:txBody>
            </p:sp>
          </p:grpSp>
          <p:grpSp>
            <p:nvGrpSpPr>
              <p:cNvPr id="81" name="组合 80"/>
              <p:cNvGrpSpPr/>
              <p:nvPr/>
            </p:nvGrpSpPr>
            <p:grpSpPr>
              <a:xfrm>
                <a:off x="13357" y="1045"/>
                <a:ext cx="4076" cy="943"/>
                <a:chOff x="8712952" y="94806"/>
                <a:chExt cx="2588104" cy="598951"/>
              </a:xfrm>
            </p:grpSpPr>
            <p:sp>
              <p:nvSpPr>
                <p:cNvPr id="82" name="任意多边形 76"/>
                <p:cNvSpPr/>
                <p:nvPr/>
              </p:nvSpPr>
              <p:spPr>
                <a:xfrm>
                  <a:off x="8792509" y="205656"/>
                  <a:ext cx="467161" cy="488101"/>
                </a:xfrm>
                <a:custGeom>
                  <a:avLst/>
                  <a:gdLst>
                    <a:gd name="connsiteX0" fmla="*/ 160023 w 893369"/>
                    <a:gd name="connsiteY0" fmla="*/ 0 h 932510"/>
                    <a:gd name="connsiteX1" fmla="*/ 800097 w 893369"/>
                    <a:gd name="connsiteY1" fmla="*/ 0 h 932510"/>
                    <a:gd name="connsiteX2" fmla="*/ 862385 w 893369"/>
                    <a:gd name="connsiteY2" fmla="*/ 12576 h 932510"/>
                    <a:gd name="connsiteX3" fmla="*/ 893369 w 893369"/>
                    <a:gd name="connsiteY3" fmla="*/ 33465 h 932510"/>
                    <a:gd name="connsiteX4" fmla="*/ 75437 w 893369"/>
                    <a:gd name="connsiteY4" fmla="*/ 932510 h 932510"/>
                    <a:gd name="connsiteX5" fmla="*/ 46870 w 893369"/>
                    <a:gd name="connsiteY5" fmla="*/ 913250 h 932510"/>
                    <a:gd name="connsiteX6" fmla="*/ 0 w 893369"/>
                    <a:gd name="connsiteY6" fmla="*/ 800097 h 932510"/>
                    <a:gd name="connsiteX7" fmla="*/ 0 w 893369"/>
                    <a:gd name="connsiteY7" fmla="*/ 160023 h 932510"/>
                    <a:gd name="connsiteX8" fmla="*/ 160023 w 893369"/>
                    <a:gd name="connsiteY8" fmla="*/ 0 h 9325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93369" h="932510">
                      <a:moveTo>
                        <a:pt x="160023" y="0"/>
                      </a:moveTo>
                      <a:lnTo>
                        <a:pt x="800097" y="0"/>
                      </a:lnTo>
                      <a:cubicBezTo>
                        <a:pt x="822192" y="0"/>
                        <a:pt x="843240" y="4478"/>
                        <a:pt x="862385" y="12576"/>
                      </a:cubicBezTo>
                      <a:lnTo>
                        <a:pt x="893369" y="33465"/>
                      </a:lnTo>
                      <a:lnTo>
                        <a:pt x="75437" y="932510"/>
                      </a:lnTo>
                      <a:lnTo>
                        <a:pt x="46870" y="913250"/>
                      </a:lnTo>
                      <a:cubicBezTo>
                        <a:pt x="17912" y="884292"/>
                        <a:pt x="0" y="844286"/>
                        <a:pt x="0" y="800097"/>
                      </a:cubicBezTo>
                      <a:lnTo>
                        <a:pt x="0" y="160023"/>
                      </a:lnTo>
                      <a:cubicBezTo>
                        <a:pt x="0" y="71645"/>
                        <a:pt x="71645" y="0"/>
                        <a:pt x="160023" y="0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chemeClr val="lt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grpSp>
              <p:nvGrpSpPr>
                <p:cNvPr id="83" name="组合 82"/>
                <p:cNvGrpSpPr/>
                <p:nvPr/>
              </p:nvGrpSpPr>
              <p:grpSpPr>
                <a:xfrm>
                  <a:off x="8712952" y="94806"/>
                  <a:ext cx="2588104" cy="544210"/>
                  <a:chOff x="5021579" y="2190478"/>
                  <a:chExt cx="2588378" cy="543739"/>
                </a:xfrm>
              </p:grpSpPr>
              <p:sp>
                <p:nvSpPr>
                  <p:cNvPr id="84" name="任意多边形 77"/>
                  <p:cNvSpPr/>
                  <p:nvPr/>
                </p:nvSpPr>
                <p:spPr>
                  <a:xfrm>
                    <a:off x="5021579" y="2246537"/>
                    <a:ext cx="467210" cy="487680"/>
                  </a:xfrm>
                  <a:custGeom>
                    <a:avLst/>
                    <a:gdLst>
                      <a:gd name="connsiteX0" fmla="*/ 160023 w 893369"/>
                      <a:gd name="connsiteY0" fmla="*/ 0 h 932510"/>
                      <a:gd name="connsiteX1" fmla="*/ 800097 w 893369"/>
                      <a:gd name="connsiteY1" fmla="*/ 0 h 932510"/>
                      <a:gd name="connsiteX2" fmla="*/ 862385 w 893369"/>
                      <a:gd name="connsiteY2" fmla="*/ 12576 h 932510"/>
                      <a:gd name="connsiteX3" fmla="*/ 893369 w 893369"/>
                      <a:gd name="connsiteY3" fmla="*/ 33465 h 932510"/>
                      <a:gd name="connsiteX4" fmla="*/ 75437 w 893369"/>
                      <a:gd name="connsiteY4" fmla="*/ 932510 h 932510"/>
                      <a:gd name="connsiteX5" fmla="*/ 46870 w 893369"/>
                      <a:gd name="connsiteY5" fmla="*/ 913250 h 932510"/>
                      <a:gd name="connsiteX6" fmla="*/ 0 w 893369"/>
                      <a:gd name="connsiteY6" fmla="*/ 800097 h 932510"/>
                      <a:gd name="connsiteX7" fmla="*/ 0 w 893369"/>
                      <a:gd name="connsiteY7" fmla="*/ 160023 h 932510"/>
                      <a:gd name="connsiteX8" fmla="*/ 160023 w 893369"/>
                      <a:gd name="connsiteY8" fmla="*/ 0 h 9325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93369" h="932510">
                        <a:moveTo>
                          <a:pt x="160023" y="0"/>
                        </a:moveTo>
                        <a:lnTo>
                          <a:pt x="800097" y="0"/>
                        </a:lnTo>
                        <a:cubicBezTo>
                          <a:pt x="822192" y="0"/>
                          <a:pt x="843240" y="4478"/>
                          <a:pt x="862385" y="12576"/>
                        </a:cubicBezTo>
                        <a:lnTo>
                          <a:pt x="893369" y="33465"/>
                        </a:lnTo>
                        <a:lnTo>
                          <a:pt x="75437" y="932510"/>
                        </a:lnTo>
                        <a:lnTo>
                          <a:pt x="46870" y="913250"/>
                        </a:lnTo>
                        <a:cubicBezTo>
                          <a:pt x="17912" y="884292"/>
                          <a:pt x="0" y="844286"/>
                          <a:pt x="0" y="800097"/>
                        </a:cubicBezTo>
                        <a:lnTo>
                          <a:pt x="0" y="160023"/>
                        </a:lnTo>
                        <a:cubicBezTo>
                          <a:pt x="0" y="71645"/>
                          <a:pt x="71645" y="0"/>
                          <a:pt x="160023" y="0"/>
                        </a:cubicBezTo>
                        <a:close/>
                      </a:path>
                    </a:pathLst>
                  </a:custGeom>
                  <a:noFill/>
                  <a:ln w="38100">
                    <a:solidFill>
                      <a:srgbClr val="273062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marL="0" marR="0" lvl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800" b="0" i="0" u="none" strike="noStrike" kern="1200" cap="none" spc="0" normalizeH="0" baseline="0" noProof="0">
                      <a:ln>
                        <a:noFill/>
                      </a:ln>
                      <a:solidFill>
                        <a:schemeClr val="lt1"/>
                      </a:solidFill>
                      <a:effectLst/>
                      <a:uLnTx/>
                      <a:uFillTx/>
                      <a:latin typeface="+mn-lt"/>
                      <a:ea typeface="+mn-ea"/>
                      <a:cs typeface="+mn-cs"/>
                    </a:endParaRPr>
                  </a:p>
                </p:txBody>
              </p:sp>
              <p:sp>
                <p:nvSpPr>
                  <p:cNvPr id="85" name="文本框 34"/>
                  <p:cNvSpPr txBox="1"/>
                  <p:nvPr/>
                </p:nvSpPr>
                <p:spPr>
                  <a:xfrm>
                    <a:off x="5247509" y="2190478"/>
                    <a:ext cx="2362448" cy="522769"/>
                  </a:xfrm>
                  <a:prstGeom prst="rect">
                    <a:avLst/>
                  </a:prstGeom>
                  <a:noFill/>
                  <a:ln w="9525">
                    <a:noFill/>
                  </a:ln>
                </p:spPr>
                <p:txBody>
                  <a:bodyPr wrap="square" anchor="t" anchorCtr="0">
                    <a:spAutoFit/>
                    <a:scene3d>
                      <a:camera prst="orthographicFront"/>
                      <a:lightRig rig="threePt" dir="t"/>
                    </a:scene3d>
                  </a:bodyPr>
                  <a:p>
                    <a:pPr algn="ctr"/>
                    <a:r>
                      <a:rPr lang="zh-CN" altLang="zh-CN" sz="2800" b="1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黑体" panose="02010609060101010101" pitchFamily="49" charset="-122"/>
                        <a:ea typeface="黑体" panose="02010609060101010101" pitchFamily="49" charset="-122"/>
                      </a:rPr>
                      <a:t>教材分析</a:t>
                    </a:r>
                    <a:endParaRPr lang="zh-CN" altLang="zh-CN" sz="2800" b="1" dirty="0">
                      <a:solidFill>
                        <a:schemeClr val="tx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黑体" panose="02010609060101010101" pitchFamily="49" charset="-122"/>
                      <a:ea typeface="黑体" panose="02010609060101010101" pitchFamily="49" charset="-122"/>
                    </a:endParaRPr>
                  </a:p>
                </p:txBody>
              </p:sp>
            </p:grpSp>
          </p:grpSp>
        </p:grpSp>
        <p:sp>
          <p:nvSpPr>
            <p:cNvPr id="86" name="矩形 85"/>
            <p:cNvSpPr/>
            <p:nvPr/>
          </p:nvSpPr>
          <p:spPr>
            <a:xfrm>
              <a:off x="13023" y="7341"/>
              <a:ext cx="5672" cy="3050"/>
            </a:xfrm>
            <a:prstGeom prst="rect">
              <a:avLst/>
            </a:prstGeom>
            <a:pattFill prst="pct5">
              <a:fgClr>
                <a:schemeClr val="bg1"/>
              </a:fgClr>
              <a:bgClr>
                <a:schemeClr val="bg1"/>
              </a:bgClr>
            </a:pattFill>
            <a:effectLst>
              <a:glow rad="63500">
                <a:schemeClr val="accent1">
                  <a:satMod val="175000"/>
                  <a:alpha val="40000"/>
                </a:schemeClr>
              </a:glow>
            </a:effectLst>
            <a:scene3d>
              <a:camera prst="orthographicFront"/>
              <a:lightRig rig="threePt" dir="t"/>
            </a:scene3d>
            <a:sp3d>
              <a:bevelT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7" name="任意多边形 76"/>
            <p:cNvSpPr/>
            <p:nvPr/>
          </p:nvSpPr>
          <p:spPr>
            <a:xfrm>
              <a:off x="13591" y="3292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00B0F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任意多边形 77"/>
            <p:cNvSpPr/>
            <p:nvPr/>
          </p:nvSpPr>
          <p:spPr>
            <a:xfrm>
              <a:off x="13466" y="3205"/>
              <a:ext cx="736" cy="768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任意多边形 76"/>
            <p:cNvSpPr/>
            <p:nvPr/>
          </p:nvSpPr>
          <p:spPr>
            <a:xfrm>
              <a:off x="13643" y="5273"/>
              <a:ext cx="598" cy="612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solidFill>
              <a:srgbClr val="FF0000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任意多边形 77"/>
            <p:cNvSpPr/>
            <p:nvPr/>
          </p:nvSpPr>
          <p:spPr>
            <a:xfrm>
              <a:off x="13465" y="5128"/>
              <a:ext cx="736" cy="769"/>
            </a:xfrm>
            <a:custGeom>
              <a:avLst/>
              <a:gdLst>
                <a:gd name="connsiteX0" fmla="*/ 160023 w 893369"/>
                <a:gd name="connsiteY0" fmla="*/ 0 h 932510"/>
                <a:gd name="connsiteX1" fmla="*/ 800097 w 893369"/>
                <a:gd name="connsiteY1" fmla="*/ 0 h 932510"/>
                <a:gd name="connsiteX2" fmla="*/ 862385 w 893369"/>
                <a:gd name="connsiteY2" fmla="*/ 12576 h 932510"/>
                <a:gd name="connsiteX3" fmla="*/ 893369 w 893369"/>
                <a:gd name="connsiteY3" fmla="*/ 33465 h 932510"/>
                <a:gd name="connsiteX4" fmla="*/ 75437 w 893369"/>
                <a:gd name="connsiteY4" fmla="*/ 932510 h 932510"/>
                <a:gd name="connsiteX5" fmla="*/ 46870 w 893369"/>
                <a:gd name="connsiteY5" fmla="*/ 913250 h 932510"/>
                <a:gd name="connsiteX6" fmla="*/ 0 w 893369"/>
                <a:gd name="connsiteY6" fmla="*/ 800097 h 932510"/>
                <a:gd name="connsiteX7" fmla="*/ 0 w 893369"/>
                <a:gd name="connsiteY7" fmla="*/ 160023 h 932510"/>
                <a:gd name="connsiteX8" fmla="*/ 160023 w 893369"/>
                <a:gd name="connsiteY8" fmla="*/ 0 h 932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93369" h="932510">
                  <a:moveTo>
                    <a:pt x="160023" y="0"/>
                  </a:moveTo>
                  <a:lnTo>
                    <a:pt x="800097" y="0"/>
                  </a:lnTo>
                  <a:cubicBezTo>
                    <a:pt x="822192" y="0"/>
                    <a:pt x="843240" y="4478"/>
                    <a:pt x="862385" y="12576"/>
                  </a:cubicBezTo>
                  <a:lnTo>
                    <a:pt x="893369" y="33465"/>
                  </a:lnTo>
                  <a:lnTo>
                    <a:pt x="75437" y="932510"/>
                  </a:lnTo>
                  <a:lnTo>
                    <a:pt x="46870" y="913250"/>
                  </a:lnTo>
                  <a:cubicBezTo>
                    <a:pt x="17912" y="884292"/>
                    <a:pt x="0" y="844286"/>
                    <a:pt x="0" y="800097"/>
                  </a:cubicBezTo>
                  <a:lnTo>
                    <a:pt x="0" y="160023"/>
                  </a:lnTo>
                  <a:cubicBezTo>
                    <a:pt x="0" y="71645"/>
                    <a:pt x="71645" y="0"/>
                    <a:pt x="160023" y="0"/>
                  </a:cubicBezTo>
                  <a:close/>
                </a:path>
              </a:pathLst>
            </a:custGeom>
            <a:noFill/>
            <a:ln w="38100">
              <a:solidFill>
                <a:srgbClr val="2730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B0F0"/>
        </a:solidFill>
        <a:ln w="38100">
          <a:noFill/>
        </a:ln>
      </a:spPr>
      <a:bodyPr rtlCol="0" anchor="ctr"/>
      <a:lstStyle>
        <a:defPPr marL="0" marR="0" lvl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/>
          <a:defRPr kumimoji="0" lang="zh-CN" altLang="en-US" sz="1800" b="0" i="0" u="none" strike="noStrike" kern="1200" cap="none" spc="0" normalizeH="0" baseline="0" noProof="0">
            <a:ln>
              <a:noFill/>
            </a:ln>
            <a:solidFill>
              <a:schemeClr val="lt1"/>
            </a:solidFill>
            <a:effectLst/>
            <a:uLnTx/>
            <a:uFillTx/>
            <a:latin typeface="+mn-lt"/>
            <a:ea typeface="+mn-ea"/>
            <a:cs typeface="+mn-cs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1573</Words>
  <Application>WPS 演示</Application>
  <PresentationFormat>宽屏</PresentationFormat>
  <Paragraphs>404</Paragraphs>
  <Slides>25</Slides>
  <Notes>3</Notes>
  <HiddenSlides>0</HiddenSlides>
  <MMClips>0</MMClips>
  <ScaleCrop>false</ScaleCrop>
  <HeadingPairs>
    <vt:vector size="8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1" baseType="lpstr">
      <vt:lpstr>Arial</vt:lpstr>
      <vt:lpstr>宋体</vt:lpstr>
      <vt:lpstr>Wingdings</vt:lpstr>
      <vt:lpstr>Verdana</vt:lpstr>
      <vt:lpstr>微软雅黑</vt:lpstr>
      <vt:lpstr>Calibri</vt:lpstr>
      <vt:lpstr>汉真广标</vt:lpstr>
      <vt:lpstr>等线</vt:lpstr>
      <vt:lpstr>时尚中黑简体</vt:lpstr>
      <vt:lpstr>黑体</vt:lpstr>
      <vt:lpstr>华文隶书</vt:lpstr>
      <vt:lpstr>Arial Unicode MS</vt:lpstr>
      <vt:lpstr>等线 Light</vt:lpstr>
      <vt:lpstr>方正粗黑宋简体</vt:lpstr>
      <vt:lpstr>Office 主题​​</vt:lpstr>
      <vt:lpstr>Equation.KSEE3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王聪晓</dc:creator>
  <cp:lastModifiedBy>Administrator</cp:lastModifiedBy>
  <cp:revision>291</cp:revision>
  <dcterms:created xsi:type="dcterms:W3CDTF">2016-12-09T08:02:00Z</dcterms:created>
  <dcterms:modified xsi:type="dcterms:W3CDTF">2021-07-13T03:55:26Z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2052-11.1.0.8840</vt:lpwstr>
  </property>
</Properties>
</file>

<file path=docProps/thumbnail.jpeg>
</file>